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62" r:id="rId1"/>
  </p:sldMasterIdLst>
  <p:notesMasterIdLst>
    <p:notesMasterId r:id="rId28"/>
  </p:notesMasterIdLst>
  <p:handoutMasterIdLst>
    <p:handoutMasterId r:id="rId29"/>
  </p:handoutMasterIdLst>
  <p:sldIdLst>
    <p:sldId id="284" r:id="rId2"/>
    <p:sldId id="287" r:id="rId3"/>
    <p:sldId id="288" r:id="rId4"/>
    <p:sldId id="289" r:id="rId5"/>
    <p:sldId id="305" r:id="rId6"/>
    <p:sldId id="304" r:id="rId7"/>
    <p:sldId id="306" r:id="rId8"/>
    <p:sldId id="290" r:id="rId9"/>
    <p:sldId id="291" r:id="rId10"/>
    <p:sldId id="310" r:id="rId11"/>
    <p:sldId id="292" r:id="rId12"/>
    <p:sldId id="293" r:id="rId13"/>
    <p:sldId id="312" r:id="rId14"/>
    <p:sldId id="313" r:id="rId15"/>
    <p:sldId id="295" r:id="rId16"/>
    <p:sldId id="294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9" r:id="rId25"/>
    <p:sldId id="308" r:id="rId26"/>
    <p:sldId id="303" r:id="rId27"/>
  </p:sldIdLst>
  <p:sldSz cx="9144000" cy="6858000" type="screen4x3"/>
  <p:notesSz cx="7102475" cy="9369425"/>
  <p:embeddedFontLst>
    <p:embeddedFont>
      <p:font typeface="Arial Black" panose="020B0A04020102020204" pitchFamily="34" charset="0"/>
      <p:bold r:id="rId3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824" y="0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F96F36-BBBC-42F6-80EB-8CE7854FB9D3}" type="datetimeFigureOut">
              <a:rPr lang="en-US"/>
              <a:pPr>
                <a:defRPr/>
              </a:pPr>
              <a:t>4/5/2014</a:t>
            </a:fld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9132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824" y="8899132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DFDB2B-70B9-48DE-B3B9-04A02FA04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883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24" y="0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03263"/>
            <a:ext cx="4684713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67" y="4451150"/>
            <a:ext cx="5681343" cy="421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9132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10" tIns="47055" rIns="94110" bIns="47055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24" y="8899132"/>
            <a:ext cx="3078058" cy="46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10" tIns="47055" rIns="94110" bIns="47055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2CEEFF37-7DBA-47F5-882F-81F0F667D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50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703263"/>
            <a:ext cx="4684713" cy="3513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EEFF37-7DBA-47F5-882F-81F0F667DDD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12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1"/>
            <a:ext cx="8458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800600"/>
            <a:ext cx="84582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8E9C818-1D77-4ECC-97CD-227424C845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90A6-D8A3-4307-8DE1-DAF7AF9E0C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40D35-2B7D-4973-942A-B171A227A0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686800" cy="60928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60197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B5FD9-AB20-4CED-AEBD-897F180FD4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2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9AC3AC-C384-4EE7-B343-3C8913177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763000" cy="7616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1910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990600"/>
            <a:ext cx="44958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01E0-C77B-4D1F-BA96-22C07FA68D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7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3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7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EC379-4F83-43B7-BFCE-16AE7C73A4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763000" cy="8378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177A0-B165-4522-9C61-4A7578EDD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1262D-C223-42B7-A93F-02B809DE20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912A2-E534-4487-95EE-E930F0EC67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8E5A95-AD25-495D-95FF-999DDC7561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763000" cy="6092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763000" cy="6019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6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9" y="5885499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C94527A-6E2A-435F-BDB3-5363B297E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200"/>
        </a:spcBef>
        <a:spcAft>
          <a:spcPts val="200"/>
        </a:spcAft>
        <a:buFont typeface="Arial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400" i="1" dirty="0" smtClean="0"/>
              <a:t>“Where Have </a:t>
            </a:r>
            <a:br>
              <a:rPr lang="en-US" sz="7400" i="1" dirty="0" smtClean="0"/>
            </a:br>
            <a:r>
              <a:rPr lang="en-US" sz="7400" i="1" dirty="0"/>
              <a:t>I</a:t>
            </a:r>
            <a:r>
              <a:rPr lang="en-US" sz="7400" i="1" dirty="0" smtClean="0"/>
              <a:t> Ever Spoken </a:t>
            </a:r>
            <a:br>
              <a:rPr lang="en-US" sz="7400" i="1" dirty="0" smtClean="0"/>
            </a:br>
            <a:r>
              <a:rPr lang="en-US" sz="7400" i="1" dirty="0" smtClean="0"/>
              <a:t>A Word?”</a:t>
            </a:r>
            <a:endParaRPr lang="en-US" sz="7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56200"/>
            <a:ext cx="7848600" cy="914400"/>
          </a:xfrm>
        </p:spPr>
        <p:txBody>
          <a:bodyPr>
            <a:noAutofit/>
          </a:bodyPr>
          <a:lstStyle/>
          <a:p>
            <a:r>
              <a:rPr lang="en-US" dirty="0"/>
              <a:t>Rightly Interpreting the </a:t>
            </a:r>
            <a:br>
              <a:rPr lang="en-US" dirty="0"/>
            </a:br>
            <a:r>
              <a:rPr lang="en-US" dirty="0" smtClean="0"/>
              <a:t>Silence </a:t>
            </a:r>
            <a:r>
              <a:rPr lang="en-US" dirty="0"/>
              <a:t>of </a:t>
            </a:r>
            <a:r>
              <a:rPr lang="en-US" dirty="0" smtClean="0"/>
              <a:t>Scriptures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5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 Not </a:t>
            </a:r>
            <a:r>
              <a:rPr lang="en-US" i="1" u="sng" dirty="0" smtClean="0"/>
              <a:t>Presume!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b="0" i="1" dirty="0" smtClean="0"/>
              <a:t>“… </a:t>
            </a:r>
            <a:r>
              <a:rPr lang="en-US" b="0" i="1" dirty="0" smtClean="0"/>
              <a:t>learn </a:t>
            </a:r>
            <a:r>
              <a:rPr lang="en-US" b="0" i="1" dirty="0"/>
              <a:t>in us </a:t>
            </a:r>
            <a:r>
              <a:rPr lang="en-US" i="1" dirty="0"/>
              <a:t>not to think </a:t>
            </a:r>
            <a:r>
              <a:rPr lang="en-US" i="1" u="sng" dirty="0"/>
              <a:t>beyond</a:t>
            </a:r>
            <a:r>
              <a:rPr lang="en-US" i="1" dirty="0"/>
              <a:t> what is written</a:t>
            </a:r>
            <a:r>
              <a:rPr lang="en-US" b="0" i="1" dirty="0"/>
              <a:t>, that none of you may be puffed up on behalf of one against the other</a:t>
            </a:r>
            <a:r>
              <a:rPr lang="en-US" b="0" i="1" dirty="0" smtClean="0"/>
              <a:t>.”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I Corinthians 4:6; Numbers 22:18; 24:13; II John 9; Mat. 7:21-23</a:t>
            </a:r>
            <a:r>
              <a:rPr lang="en-US" b="0" dirty="0" smtClean="0"/>
              <a:t>)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b="0" i="1" dirty="0" smtClean="0"/>
              <a:t>“</a:t>
            </a:r>
            <a:r>
              <a:rPr lang="en-US" i="1" u="sng" dirty="0"/>
              <a:t>My</a:t>
            </a:r>
            <a:r>
              <a:rPr lang="en-US" i="1" dirty="0"/>
              <a:t> covenant </a:t>
            </a:r>
            <a:r>
              <a:rPr lang="en-US" i="1" u="sng" dirty="0"/>
              <a:t>I</a:t>
            </a:r>
            <a:r>
              <a:rPr lang="en-US" i="1" dirty="0"/>
              <a:t> will not break, Nor alter </a:t>
            </a:r>
            <a:r>
              <a:rPr lang="en-US" b="0" i="1" dirty="0"/>
              <a:t>the word that has gone out of My lips</a:t>
            </a:r>
            <a:r>
              <a:rPr lang="en-US" b="0" i="1" dirty="0" smtClean="0"/>
              <a:t>.”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Psalm 89:34; Galatians 3:15; Matthew 5:18-19; John 10:35-36; I Peter 1:22-25; Galatians 1:6-9</a:t>
            </a:r>
            <a:r>
              <a:rPr lang="en-US" b="0" dirty="0" smtClean="0"/>
              <a:t>)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2"/>
                </a:solidFill>
              </a:rPr>
              <a:t>Presumption</a:t>
            </a:r>
            <a:r>
              <a:rPr lang="en-US" b="0" dirty="0" smtClean="0">
                <a:solidFill>
                  <a:schemeClr val="tx2"/>
                </a:solidFill>
              </a:rPr>
              <a:t> </a:t>
            </a:r>
            <a:r>
              <a:rPr lang="en-US" b="0" dirty="0" smtClean="0"/>
              <a:t>is a </a:t>
            </a:r>
            <a:r>
              <a:rPr lang="en-US" i="1" dirty="0" smtClean="0"/>
              <a:t>fundamentally dangerous </a:t>
            </a:r>
            <a:r>
              <a:rPr lang="en-US" b="0" dirty="0" smtClean="0"/>
              <a:t>attitude and must always be sought, exposed, and removed from our hearts.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b="0" dirty="0" smtClean="0"/>
              <a:t>Silence is a </a:t>
            </a:r>
            <a:r>
              <a:rPr lang="en-US" i="1" dirty="0" smtClean="0"/>
              <a:t>subtlety</a:t>
            </a:r>
            <a:r>
              <a:rPr lang="en-US" b="0" dirty="0" smtClean="0"/>
              <a:t> of communication.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b="0" dirty="0" smtClean="0"/>
              <a:t>Presumptuous hearts will struggle, even though the Scripture is replete with emphasis and warning.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89126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dirty="0" smtClean="0"/>
              <a:t>“Where </a:t>
            </a:r>
            <a:r>
              <a:rPr lang="en-US" i="1" dirty="0"/>
              <a:t>Have I Ever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Spoken </a:t>
            </a:r>
            <a:r>
              <a:rPr lang="en-US" i="1" dirty="0"/>
              <a:t>A Word?”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David was declared by God to be </a:t>
            </a:r>
            <a:r>
              <a:rPr lang="en-US" b="0" i="1" dirty="0" smtClean="0"/>
              <a:t>“a man after His own heart”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I Samuel 13:14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Often exhibited the noblest of intentions (</a:t>
            </a:r>
            <a:r>
              <a:rPr lang="en-US" dirty="0" smtClean="0">
                <a:solidFill>
                  <a:schemeClr val="tx2"/>
                </a:solidFill>
              </a:rPr>
              <a:t>I Samuel 24:1-22; I Chronicles 11:18-19; 21:22-25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/>
              <a:t>“</a:t>
            </a:r>
            <a:r>
              <a:rPr lang="en-US" b="0" i="1" dirty="0" smtClean="0"/>
              <a:t>Walk </a:t>
            </a:r>
            <a:r>
              <a:rPr lang="en-US" b="0" i="1" dirty="0"/>
              <a:t>in My ways, to keep My statutes and My commandments, as your father David </a:t>
            </a:r>
            <a:r>
              <a:rPr lang="en-US" b="0" i="1" dirty="0" smtClean="0"/>
              <a:t>walked …”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I Kings 3:14; 9:4; 11:4-6; II Kings 22:2; II Chronicles 7:17; 17:3-4; 34:2-3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But, he was not perfect (</a:t>
            </a:r>
            <a:r>
              <a:rPr lang="en-US" dirty="0" smtClean="0">
                <a:solidFill>
                  <a:schemeClr val="tx2"/>
                </a:solidFill>
              </a:rPr>
              <a:t>II Samuel 11:1-12:23</a:t>
            </a:r>
            <a:r>
              <a:rPr lang="en-US" b="0" dirty="0" smtClean="0"/>
              <a:t>) – even presumptuous on occasion (</a:t>
            </a:r>
            <a:r>
              <a:rPr lang="en-US" dirty="0" smtClean="0">
                <a:solidFill>
                  <a:schemeClr val="tx2"/>
                </a:solidFill>
              </a:rPr>
              <a:t>I Chronicles 13:1-14; 15:1-15; II Samuel 6:1-8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i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11332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686800" cy="1142681"/>
          </a:xfrm>
        </p:spPr>
        <p:txBody>
          <a:bodyPr>
            <a:noAutofit/>
          </a:bodyPr>
          <a:lstStyle/>
          <a:p>
            <a:r>
              <a:rPr lang="en-US" i="1" dirty="0" smtClean="0"/>
              <a:t>“Where </a:t>
            </a:r>
            <a:r>
              <a:rPr lang="en-US" i="1" dirty="0"/>
              <a:t>Have I </a:t>
            </a:r>
            <a:r>
              <a:rPr lang="en-US" i="1" dirty="0" smtClean="0"/>
              <a:t>Ever</a:t>
            </a:r>
            <a:br>
              <a:rPr lang="en-US" i="1" dirty="0" smtClean="0"/>
            </a:br>
            <a:r>
              <a:rPr lang="en-US" i="1" dirty="0" smtClean="0"/>
              <a:t>Spoken </a:t>
            </a:r>
            <a:r>
              <a:rPr lang="en-US" i="1" dirty="0"/>
              <a:t>A Word?”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Autofit/>
          </a:bodyPr>
          <a:lstStyle/>
          <a:p>
            <a:r>
              <a:rPr lang="en-US" b="0" i="1" dirty="0"/>
              <a:t>Now it came to pass, when David was dwelling in his house, that David said to Nathan the prophet, “See now, I dwell in a </a:t>
            </a:r>
            <a:r>
              <a:rPr lang="en-US" i="1" dirty="0"/>
              <a:t>house of cedar</a:t>
            </a:r>
            <a:r>
              <a:rPr lang="en-US" b="0" i="1" dirty="0"/>
              <a:t>, but the ark of the covenant of the LORD is </a:t>
            </a:r>
            <a:r>
              <a:rPr lang="en-US" i="1" dirty="0"/>
              <a:t>under tent curtains</a:t>
            </a:r>
            <a:r>
              <a:rPr lang="en-US" b="0" i="1" dirty="0"/>
              <a:t>.” Then Nathan said to David, “</a:t>
            </a:r>
            <a:r>
              <a:rPr lang="en-US" i="1" dirty="0"/>
              <a:t>Do all that is in your heart, </a:t>
            </a:r>
            <a:r>
              <a:rPr lang="en-US" i="1" u="sng" dirty="0"/>
              <a:t>for God is with you</a:t>
            </a:r>
            <a:r>
              <a:rPr lang="en-US" b="0" i="1" dirty="0"/>
              <a:t>.” But it happened that night that the </a:t>
            </a:r>
            <a:r>
              <a:rPr lang="en-US" i="1" dirty="0"/>
              <a:t>word of God came to Nathan</a:t>
            </a:r>
            <a:r>
              <a:rPr lang="en-US" b="0" i="1" dirty="0"/>
              <a:t>, saying,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I Chronicles 17:1-3</a:t>
            </a:r>
            <a:r>
              <a:rPr lang="en-US" b="0" dirty="0" smtClean="0"/>
              <a:t>; see also: </a:t>
            </a:r>
            <a:r>
              <a:rPr lang="en-US" dirty="0" smtClean="0">
                <a:solidFill>
                  <a:schemeClr val="tx2"/>
                </a:solidFill>
              </a:rPr>
              <a:t>II Samuel 7:1-7</a:t>
            </a:r>
            <a:r>
              <a:rPr lang="en-US" b="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Failure of Good </a:t>
            </a:r>
            <a:r>
              <a:rPr lang="en-US" b="0" dirty="0" smtClean="0"/>
              <a:t>Intentions (</a:t>
            </a:r>
            <a:r>
              <a:rPr lang="en-US" dirty="0" smtClean="0">
                <a:solidFill>
                  <a:schemeClr val="tx2"/>
                </a:solidFill>
              </a:rPr>
              <a:t>II Samuel 7:1-2; I Kings 8:17-19</a:t>
            </a:r>
            <a:r>
              <a:rPr lang="en-US" b="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Blind Leading the Blind … Frailty of 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Presumption of Favoritism (</a:t>
            </a:r>
            <a:r>
              <a:rPr lang="en-US" dirty="0" smtClean="0">
                <a:solidFill>
                  <a:schemeClr val="tx2"/>
                </a:solidFill>
              </a:rPr>
              <a:t>Acts 10:34-35</a:t>
            </a:r>
            <a:r>
              <a:rPr lang="en-US" b="0" dirty="0" smtClean="0"/>
              <a:t>)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98397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686800" cy="1142681"/>
          </a:xfrm>
        </p:spPr>
        <p:txBody>
          <a:bodyPr>
            <a:noAutofit/>
          </a:bodyPr>
          <a:lstStyle/>
          <a:p>
            <a:r>
              <a:rPr lang="en-US" i="1" dirty="0" smtClean="0"/>
              <a:t>“Where </a:t>
            </a:r>
            <a:r>
              <a:rPr lang="en-US" i="1" dirty="0"/>
              <a:t>Have I </a:t>
            </a:r>
            <a:r>
              <a:rPr lang="en-US" i="1" dirty="0" smtClean="0"/>
              <a:t>Ever</a:t>
            </a:r>
            <a:br>
              <a:rPr lang="en-US" i="1" dirty="0" smtClean="0"/>
            </a:br>
            <a:r>
              <a:rPr lang="en-US" i="1" dirty="0" smtClean="0"/>
              <a:t>Spoken </a:t>
            </a:r>
            <a:r>
              <a:rPr lang="en-US" i="1" dirty="0"/>
              <a:t>A Word?”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Autofit/>
          </a:bodyPr>
          <a:lstStyle/>
          <a:p>
            <a:r>
              <a:rPr lang="en-US" b="0" i="1" dirty="0" smtClean="0"/>
              <a:t>“</a:t>
            </a:r>
            <a:r>
              <a:rPr lang="en-US" b="0" i="1" dirty="0"/>
              <a:t>Go and tell My servant David, ‘</a:t>
            </a:r>
            <a:r>
              <a:rPr lang="en-US" i="1" dirty="0"/>
              <a:t>Thus says the LORD: “</a:t>
            </a:r>
            <a:r>
              <a:rPr lang="en-US" i="1" u="sng" dirty="0"/>
              <a:t>You shall not build</a:t>
            </a:r>
            <a:r>
              <a:rPr lang="en-US" i="1" dirty="0"/>
              <a:t> Me a house </a:t>
            </a:r>
            <a:r>
              <a:rPr lang="en-US" b="0" i="1" dirty="0"/>
              <a:t>to dwell in. </a:t>
            </a:r>
            <a:r>
              <a:rPr lang="en-US" i="1" u="sng" dirty="0"/>
              <a:t>For</a:t>
            </a:r>
            <a:r>
              <a:rPr lang="en-US" i="1" dirty="0"/>
              <a:t> I have not dwelt in a house since the time that I brought up Israel, even to this day</a:t>
            </a:r>
            <a:r>
              <a:rPr lang="en-US" b="0" i="1" dirty="0"/>
              <a:t>, but have gone from tent to tent, and from one tabernacle to another. </a:t>
            </a:r>
            <a:r>
              <a:rPr lang="en-US" i="1" u="sng" dirty="0"/>
              <a:t>Wherever</a:t>
            </a:r>
            <a:r>
              <a:rPr lang="en-US" i="1" dirty="0"/>
              <a:t> I have moved about with all Israel, </a:t>
            </a:r>
            <a:r>
              <a:rPr lang="en-US" i="1" u="sng" dirty="0"/>
              <a:t>have I ever spoken a word</a:t>
            </a:r>
            <a:r>
              <a:rPr lang="en-US" i="1" dirty="0"/>
              <a:t> </a:t>
            </a:r>
            <a:r>
              <a:rPr lang="en-US" b="0" i="1" dirty="0"/>
              <a:t>to any of the judges of Israel, whom I commanded to shepherd My people, saying, </a:t>
            </a:r>
            <a:r>
              <a:rPr lang="en-US" i="1" dirty="0"/>
              <a:t>‘Why have you not built Me a house of cedar</a:t>
            </a:r>
            <a:r>
              <a:rPr lang="en-US" i="1" dirty="0" smtClean="0"/>
              <a:t>?’</a:t>
            </a:r>
            <a:r>
              <a:rPr lang="en-US" b="0" i="1" dirty="0" smtClean="0"/>
              <a:t>”’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I Chronicles 17:4-6</a:t>
            </a:r>
            <a:r>
              <a:rPr lang="en-US" b="0" dirty="0" smtClean="0"/>
              <a:t>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0" dirty="0" smtClean="0"/>
              <a:t>God </a:t>
            </a:r>
            <a:r>
              <a:rPr lang="en-US" i="1" dirty="0" smtClean="0"/>
              <a:t>specified</a:t>
            </a:r>
            <a:r>
              <a:rPr lang="en-US" b="0" dirty="0" smtClean="0"/>
              <a:t> </a:t>
            </a:r>
            <a:r>
              <a:rPr lang="en-US" b="0" dirty="0"/>
              <a:t>a tabernacle (</a:t>
            </a:r>
            <a:r>
              <a:rPr lang="en-US" dirty="0">
                <a:solidFill>
                  <a:schemeClr val="tx2"/>
                </a:solidFill>
              </a:rPr>
              <a:t>Exodus 25:9-27:21</a:t>
            </a:r>
            <a:r>
              <a:rPr lang="en-US" b="0" dirty="0" smtClean="0"/>
              <a:t>). 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413566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9"/>
            <a:ext cx="8686800" cy="1142681"/>
          </a:xfrm>
        </p:spPr>
        <p:txBody>
          <a:bodyPr>
            <a:noAutofit/>
          </a:bodyPr>
          <a:lstStyle/>
          <a:p>
            <a:r>
              <a:rPr lang="en-US" i="1" dirty="0" smtClean="0"/>
              <a:t>“Where </a:t>
            </a:r>
            <a:r>
              <a:rPr lang="en-US" i="1" dirty="0"/>
              <a:t>Have I </a:t>
            </a:r>
            <a:r>
              <a:rPr lang="en-US" i="1" dirty="0" smtClean="0"/>
              <a:t>Ever</a:t>
            </a:r>
            <a:br>
              <a:rPr lang="en-US" i="1" dirty="0" smtClean="0"/>
            </a:br>
            <a:r>
              <a:rPr lang="en-US" i="1" dirty="0" smtClean="0"/>
              <a:t>Spoken </a:t>
            </a:r>
            <a:r>
              <a:rPr lang="en-US" i="1" dirty="0"/>
              <a:t>A Word?”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Autofit/>
          </a:bodyPr>
          <a:lstStyle/>
          <a:p>
            <a:r>
              <a:rPr lang="en-US" b="0" i="1" dirty="0" smtClean="0"/>
              <a:t>“</a:t>
            </a:r>
            <a:r>
              <a:rPr lang="en-US" i="1" u="sng" dirty="0" smtClean="0"/>
              <a:t>Wherever</a:t>
            </a:r>
            <a:r>
              <a:rPr lang="en-US" i="1" dirty="0" smtClean="0"/>
              <a:t> </a:t>
            </a:r>
            <a:r>
              <a:rPr lang="en-US" i="1" dirty="0"/>
              <a:t>I have moved about with all Israel, </a:t>
            </a:r>
            <a:r>
              <a:rPr lang="en-US" i="1" u="sng" dirty="0"/>
              <a:t>have I ever spoken a word</a:t>
            </a:r>
            <a:r>
              <a:rPr lang="en-US" i="1" dirty="0"/>
              <a:t> </a:t>
            </a:r>
            <a:r>
              <a:rPr lang="en-US" b="0" i="1" dirty="0"/>
              <a:t>to any of the judges of Israel, whom I commanded to shepherd My people, saying, </a:t>
            </a:r>
            <a:r>
              <a:rPr lang="en-US" i="1" dirty="0"/>
              <a:t>‘Why have you not built Me a house of cedar</a:t>
            </a:r>
            <a:r>
              <a:rPr lang="en-US" i="1" dirty="0" smtClean="0"/>
              <a:t>?’</a:t>
            </a:r>
            <a:r>
              <a:rPr lang="en-US" b="0" i="1" dirty="0" smtClean="0"/>
              <a:t>”’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I Chronicles 17:6</a:t>
            </a:r>
            <a:r>
              <a:rPr lang="en-US" b="0" dirty="0" smtClean="0"/>
              <a:t>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0" dirty="0" smtClean="0"/>
              <a:t>God </a:t>
            </a:r>
            <a:r>
              <a:rPr lang="en-US" i="1" dirty="0" smtClean="0"/>
              <a:t>never specifically </a:t>
            </a:r>
            <a:r>
              <a:rPr lang="en-US" i="1" u="sng" dirty="0" smtClean="0"/>
              <a:t>prohibited</a:t>
            </a:r>
            <a:r>
              <a:rPr lang="en-US" b="0" dirty="0" smtClean="0"/>
              <a:t> a temple!  He had been </a:t>
            </a:r>
            <a:r>
              <a:rPr lang="en-US" i="1" u="sng" dirty="0" smtClean="0"/>
              <a:t>silent</a:t>
            </a:r>
            <a:r>
              <a:rPr lang="en-US" b="0" dirty="0" smtClean="0"/>
              <a:t> on building a temple!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0" dirty="0" smtClean="0"/>
              <a:t>God never pointed to a </a:t>
            </a:r>
            <a:r>
              <a:rPr lang="en-US" i="1" dirty="0" smtClean="0"/>
              <a:t>prohibitive</a:t>
            </a:r>
            <a:r>
              <a:rPr lang="en-US" b="0" dirty="0" smtClean="0"/>
              <a:t> verse.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0" dirty="0" smtClean="0"/>
              <a:t>God pointed to the </a:t>
            </a:r>
            <a:r>
              <a:rPr lang="en-US" i="1" dirty="0" smtClean="0"/>
              <a:t>absence</a:t>
            </a:r>
            <a:r>
              <a:rPr lang="en-US" b="0" dirty="0" smtClean="0"/>
              <a:t>, the </a:t>
            </a:r>
            <a:r>
              <a:rPr lang="en-US" i="1" dirty="0" smtClean="0"/>
              <a:t>silence</a:t>
            </a:r>
            <a:r>
              <a:rPr lang="en-US" b="0" dirty="0" smtClean="0"/>
              <a:t> of further </a:t>
            </a:r>
            <a:r>
              <a:rPr lang="en-US" i="1" dirty="0" smtClean="0"/>
              <a:t>positive authority </a:t>
            </a:r>
            <a:r>
              <a:rPr lang="en-US" b="0" dirty="0" smtClean="0"/>
              <a:t>beyond the </a:t>
            </a:r>
            <a:r>
              <a:rPr lang="en-US" i="1" dirty="0" smtClean="0"/>
              <a:t>initial pattern.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0" dirty="0"/>
              <a:t>If </a:t>
            </a:r>
            <a:r>
              <a:rPr lang="en-US" i="1" dirty="0"/>
              <a:t>silence</a:t>
            </a:r>
            <a:r>
              <a:rPr lang="en-US" b="0" dirty="0"/>
              <a:t> generally </a:t>
            </a:r>
            <a:r>
              <a:rPr lang="en-US" i="1" dirty="0"/>
              <a:t>permits</a:t>
            </a:r>
            <a:r>
              <a:rPr lang="en-US" b="0" dirty="0"/>
              <a:t>, then </a:t>
            </a:r>
            <a:r>
              <a:rPr lang="en-US" i="1" dirty="0"/>
              <a:t>why did God </a:t>
            </a:r>
            <a:r>
              <a:rPr lang="en-US" i="1" u="sng" dirty="0"/>
              <a:t>chastise</a:t>
            </a:r>
            <a:r>
              <a:rPr lang="en-US" i="1" dirty="0"/>
              <a:t> David with it</a:t>
            </a:r>
            <a:r>
              <a:rPr lang="en-US" b="0" dirty="0"/>
              <a:t>?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0108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Answering </a:t>
            </a:r>
            <a:r>
              <a:rPr lang="en-US" dirty="0" smtClean="0"/>
              <a:t>Objections #1: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David’s Good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sz="2600" b="0" i="1" dirty="0" smtClean="0">
                <a:solidFill>
                  <a:schemeClr val="tx2"/>
                </a:solidFill>
              </a:rPr>
              <a:t>“David was </a:t>
            </a:r>
            <a:r>
              <a:rPr lang="en-US" sz="2600" i="1" u="sng" dirty="0" smtClean="0">
                <a:solidFill>
                  <a:schemeClr val="tx2"/>
                </a:solidFill>
              </a:rPr>
              <a:t>commended</a:t>
            </a:r>
            <a:r>
              <a:rPr lang="en-US" sz="2600" b="0" i="1" dirty="0" smtClean="0">
                <a:solidFill>
                  <a:schemeClr val="tx2"/>
                </a:solidFill>
              </a:rPr>
              <a:t>, not </a:t>
            </a:r>
            <a:r>
              <a:rPr lang="en-US" sz="2600" i="1" dirty="0" smtClean="0">
                <a:solidFill>
                  <a:schemeClr val="tx2"/>
                </a:solidFill>
              </a:rPr>
              <a:t>condemned</a:t>
            </a:r>
            <a:r>
              <a:rPr lang="en-US" sz="2600" b="0" i="1" dirty="0" smtClean="0">
                <a:solidFill>
                  <a:schemeClr val="tx2"/>
                </a:solidFill>
              </a:rPr>
              <a:t> for this attitude!”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sz="2600" b="0" i="1" dirty="0" smtClean="0"/>
              <a:t>“‘Whereas </a:t>
            </a:r>
            <a:r>
              <a:rPr lang="en-US" sz="2600" b="0" i="1" dirty="0"/>
              <a:t>it was in your heart to build a temple </a:t>
            </a:r>
            <a:r>
              <a:rPr lang="en-US" sz="2600" i="1" u="sng" dirty="0"/>
              <a:t>for My name</a:t>
            </a:r>
            <a:r>
              <a:rPr lang="en-US" sz="2600" b="0" i="1" dirty="0"/>
              <a:t>, </a:t>
            </a:r>
            <a:r>
              <a:rPr lang="en-US" sz="2600" i="1" u="sng" dirty="0"/>
              <a:t>you did well</a:t>
            </a:r>
            <a:r>
              <a:rPr lang="en-US" sz="2600" i="1" dirty="0"/>
              <a:t> that it was in your </a:t>
            </a:r>
            <a:r>
              <a:rPr lang="en-US" sz="2600" i="1" dirty="0" smtClean="0"/>
              <a:t>heart</a:t>
            </a:r>
            <a:r>
              <a:rPr lang="en-US" sz="2600" b="0" i="1" dirty="0" smtClean="0"/>
              <a:t>. </a:t>
            </a:r>
            <a:r>
              <a:rPr lang="en-US" sz="2600" i="1" u="sng" dirty="0" smtClean="0"/>
              <a:t>Nevertheless</a:t>
            </a:r>
            <a:r>
              <a:rPr lang="en-US" sz="2600" i="1" dirty="0" smtClean="0"/>
              <a:t> </a:t>
            </a:r>
            <a:r>
              <a:rPr lang="en-US" sz="2600" i="1" dirty="0"/>
              <a:t>you shall </a:t>
            </a:r>
            <a:r>
              <a:rPr lang="en-US" sz="2600" i="1" u="sng" dirty="0"/>
              <a:t>not</a:t>
            </a:r>
            <a:r>
              <a:rPr lang="en-US" sz="2600" i="1" dirty="0"/>
              <a:t> build the temple</a:t>
            </a:r>
            <a:r>
              <a:rPr lang="en-US" sz="2600" b="0" i="1" dirty="0"/>
              <a:t>, but your son who will come from your body, </a:t>
            </a:r>
            <a:r>
              <a:rPr lang="en-US" sz="2600" i="1" dirty="0"/>
              <a:t>he shall build the temple </a:t>
            </a:r>
            <a:r>
              <a:rPr lang="en-US" sz="2600" i="1" u="sng" dirty="0"/>
              <a:t>for My name</a:t>
            </a:r>
            <a:r>
              <a:rPr lang="en-US" sz="2600" b="0" i="1" dirty="0" smtClean="0"/>
              <a:t>.’”</a:t>
            </a:r>
            <a:r>
              <a:rPr lang="en-US" sz="2600" b="0" dirty="0" smtClean="0"/>
              <a:t> (</a:t>
            </a:r>
            <a:r>
              <a:rPr lang="en-US" sz="2600" dirty="0" smtClean="0">
                <a:solidFill>
                  <a:schemeClr val="tx2"/>
                </a:solidFill>
              </a:rPr>
              <a:t>I Kings 8:18-19</a:t>
            </a:r>
            <a:r>
              <a:rPr lang="en-US" sz="2600" b="0" dirty="0" smtClean="0"/>
              <a:t>)</a:t>
            </a:r>
          </a:p>
          <a:p>
            <a:pPr marL="342900" indent="-342900">
              <a:lnSpc>
                <a:spcPct val="9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David sought </a:t>
            </a:r>
            <a:r>
              <a:rPr lang="en-US" sz="2600" b="0" dirty="0" smtClean="0"/>
              <a:t>God’s </a:t>
            </a:r>
            <a:r>
              <a:rPr lang="en-US" sz="2600" b="0" dirty="0" smtClean="0"/>
              <a:t>glory – not His own (</a:t>
            </a:r>
            <a:r>
              <a:rPr lang="en-US" sz="2600" b="0" i="1" dirty="0" smtClean="0">
                <a:solidFill>
                  <a:schemeClr val="tx2"/>
                </a:solidFill>
              </a:rPr>
              <a:t>“for My name”</a:t>
            </a:r>
            <a:r>
              <a:rPr lang="en-US" sz="2600" b="0" dirty="0" smtClean="0"/>
              <a:t>)</a:t>
            </a:r>
            <a:endParaRPr lang="en-US" sz="26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Regardless, it was contrary to God’s will </a:t>
            </a:r>
            <a:r>
              <a:rPr lang="en-US" sz="2600" b="0" dirty="0" smtClean="0"/>
              <a:t>(</a:t>
            </a:r>
            <a:r>
              <a:rPr lang="en-US" sz="2600" b="0" i="1" dirty="0" smtClean="0">
                <a:solidFill>
                  <a:schemeClr val="tx2"/>
                </a:solidFill>
              </a:rPr>
              <a:t>“</a:t>
            </a:r>
            <a:r>
              <a:rPr lang="en-US" sz="2600" i="1" dirty="0" smtClean="0">
                <a:solidFill>
                  <a:schemeClr val="tx2"/>
                </a:solidFill>
              </a:rPr>
              <a:t>Nevertheless</a:t>
            </a:r>
            <a:r>
              <a:rPr lang="en-US" sz="2600" b="0" i="1" dirty="0" smtClean="0">
                <a:solidFill>
                  <a:schemeClr val="tx2"/>
                </a:solidFill>
              </a:rPr>
              <a:t>, you </a:t>
            </a:r>
            <a:r>
              <a:rPr lang="en-US" sz="2600" b="0" i="1" dirty="0" smtClean="0">
                <a:solidFill>
                  <a:schemeClr val="tx2"/>
                </a:solidFill>
              </a:rPr>
              <a:t>shall </a:t>
            </a:r>
            <a:r>
              <a:rPr lang="en-US" sz="2600" i="1" dirty="0" smtClean="0">
                <a:solidFill>
                  <a:schemeClr val="tx2"/>
                </a:solidFill>
              </a:rPr>
              <a:t>not</a:t>
            </a:r>
            <a:r>
              <a:rPr lang="en-US" sz="2600" b="0" i="1" dirty="0" smtClean="0">
                <a:solidFill>
                  <a:schemeClr val="tx2"/>
                </a:solidFill>
              </a:rPr>
              <a:t> build the temple</a:t>
            </a:r>
            <a:r>
              <a:rPr lang="en-US" sz="2600" b="0" i="1" dirty="0" smtClean="0">
                <a:solidFill>
                  <a:schemeClr val="tx2"/>
                </a:solidFill>
              </a:rPr>
              <a:t>”</a:t>
            </a:r>
            <a:r>
              <a:rPr lang="en-US" sz="2600" b="0" dirty="0" smtClean="0"/>
              <a:t>).</a:t>
            </a:r>
          </a:p>
          <a:p>
            <a:pPr marL="342900" indent="-342900">
              <a:lnSpc>
                <a:spcPct val="9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Good </a:t>
            </a:r>
            <a:r>
              <a:rPr lang="en-US" sz="2600" b="0" dirty="0" smtClean="0"/>
              <a:t>intentions do </a:t>
            </a:r>
            <a:r>
              <a:rPr lang="en-US" sz="2600" i="1" dirty="0" smtClean="0"/>
              <a:t>not</a:t>
            </a:r>
            <a:r>
              <a:rPr lang="en-US" sz="2600" b="0" dirty="0" smtClean="0"/>
              <a:t> </a:t>
            </a:r>
            <a:r>
              <a:rPr lang="en-US" sz="2600" b="0" dirty="0" smtClean="0"/>
              <a:t>justify (</a:t>
            </a:r>
            <a:r>
              <a:rPr lang="en-US" sz="2600" dirty="0" smtClean="0">
                <a:solidFill>
                  <a:schemeClr val="tx2"/>
                </a:solidFill>
              </a:rPr>
              <a:t>Matthew 7:21-23</a:t>
            </a:r>
            <a:r>
              <a:rPr lang="en-US" sz="2600" b="0" dirty="0" smtClean="0"/>
              <a:t>)!</a:t>
            </a:r>
            <a:endParaRPr lang="en-US" sz="26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5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Good </a:t>
            </a:r>
            <a:r>
              <a:rPr lang="en-US" sz="2600" b="0" dirty="0"/>
              <a:t>intentions may err grossly if they </a:t>
            </a:r>
            <a:r>
              <a:rPr lang="en-US" sz="2600" b="0" dirty="0" smtClean="0"/>
              <a:t>are not </a:t>
            </a:r>
            <a:r>
              <a:rPr lang="en-US" sz="2600" b="0" i="1" dirty="0" smtClean="0">
                <a:solidFill>
                  <a:schemeClr val="tx2"/>
                </a:solidFill>
              </a:rPr>
              <a:t>“careful”</a:t>
            </a:r>
            <a:r>
              <a:rPr lang="en-US" sz="2600" b="0" dirty="0" smtClean="0"/>
              <a:t> (</a:t>
            </a:r>
            <a:r>
              <a:rPr lang="en-US" sz="2600" b="0" i="1" dirty="0" smtClean="0">
                <a:solidFill>
                  <a:schemeClr val="tx2"/>
                </a:solidFill>
              </a:rPr>
              <a:t>“</a:t>
            </a:r>
            <a:r>
              <a:rPr lang="en-US" sz="2600" b="0" i="1" dirty="0">
                <a:solidFill>
                  <a:schemeClr val="tx2"/>
                </a:solidFill>
              </a:rPr>
              <a:t>because we did not consult Him about </a:t>
            </a:r>
            <a:r>
              <a:rPr lang="en-US" sz="2600" i="1" dirty="0">
                <a:solidFill>
                  <a:schemeClr val="tx2"/>
                </a:solidFill>
              </a:rPr>
              <a:t>the proper order</a:t>
            </a:r>
            <a:r>
              <a:rPr lang="en-US" sz="2600" b="0" i="1" dirty="0" smtClean="0">
                <a:solidFill>
                  <a:schemeClr val="tx2"/>
                </a:solidFill>
              </a:rPr>
              <a:t>”</a:t>
            </a:r>
            <a:r>
              <a:rPr lang="en-US" sz="2600" b="0" dirty="0" smtClean="0"/>
              <a:t>, </a:t>
            </a:r>
            <a:r>
              <a:rPr lang="en-US" sz="2600" dirty="0" smtClean="0">
                <a:solidFill>
                  <a:schemeClr val="tx2"/>
                </a:solidFill>
              </a:rPr>
              <a:t>I </a:t>
            </a:r>
            <a:r>
              <a:rPr lang="en-US" sz="2600" dirty="0">
                <a:solidFill>
                  <a:schemeClr val="tx2"/>
                </a:solidFill>
              </a:rPr>
              <a:t>Chronicles </a:t>
            </a:r>
            <a:r>
              <a:rPr lang="en-US" sz="2600" dirty="0" smtClean="0">
                <a:solidFill>
                  <a:schemeClr val="tx2"/>
                </a:solidFill>
              </a:rPr>
              <a:t>15:13</a:t>
            </a:r>
            <a:r>
              <a:rPr lang="en-US" sz="2600" b="0" dirty="0" smtClean="0"/>
              <a:t>)</a:t>
            </a:r>
            <a:endParaRPr lang="en-US" sz="2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53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Answering </a:t>
            </a:r>
            <a:r>
              <a:rPr lang="en-US" dirty="0" smtClean="0"/>
              <a:t>Objections #2: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David’s 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600" b="0" i="1" dirty="0" smtClean="0">
                <a:solidFill>
                  <a:schemeClr val="tx2"/>
                </a:solidFill>
              </a:rPr>
              <a:t>“David </a:t>
            </a:r>
            <a:r>
              <a:rPr lang="en-US" sz="2600" i="1" dirty="0" smtClean="0">
                <a:solidFill>
                  <a:schemeClr val="tx2"/>
                </a:solidFill>
              </a:rPr>
              <a:t>was blessed</a:t>
            </a:r>
            <a:r>
              <a:rPr lang="en-US" sz="2600" b="0" i="1" dirty="0" smtClean="0">
                <a:solidFill>
                  <a:schemeClr val="tx2"/>
                </a:solidFill>
              </a:rPr>
              <a:t> by God in this context </a:t>
            </a:r>
            <a:r>
              <a:rPr lang="en-US" sz="2600" b="0" dirty="0" smtClean="0">
                <a:solidFill>
                  <a:schemeClr val="tx2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II Samuel 7:8-17</a:t>
            </a:r>
            <a:r>
              <a:rPr lang="en-US" sz="2600" b="0" dirty="0" smtClean="0">
                <a:solidFill>
                  <a:schemeClr val="tx2"/>
                </a:solidFill>
              </a:rPr>
              <a:t>).</a:t>
            </a:r>
            <a:r>
              <a:rPr lang="en-US" sz="2600" b="0" i="1" dirty="0" smtClean="0">
                <a:solidFill>
                  <a:schemeClr val="tx2"/>
                </a:solidFill>
              </a:rPr>
              <a:t>”</a:t>
            </a:r>
            <a:endParaRPr lang="en-US" sz="2600" i="1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Blessings justify sins?  What about Bathsheba</a:t>
            </a:r>
            <a:r>
              <a:rPr lang="en-US" sz="2600" b="0" dirty="0" smtClean="0"/>
              <a:t>, Uriah, numbering the </a:t>
            </a:r>
            <a:r>
              <a:rPr lang="en-US" sz="2600" b="0" dirty="0" smtClean="0"/>
              <a:t>people, etc.?</a:t>
            </a:r>
            <a:endParaRPr lang="en-US" sz="26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i="1" dirty="0" smtClean="0">
                <a:solidFill>
                  <a:schemeClr val="tx2"/>
                </a:solidFill>
              </a:rPr>
              <a:t>“Test all things; </a:t>
            </a:r>
            <a:r>
              <a:rPr lang="en-US" sz="2600" i="1" dirty="0" smtClean="0">
                <a:solidFill>
                  <a:schemeClr val="tx2"/>
                </a:solidFill>
              </a:rPr>
              <a:t>hold fast what is good</a:t>
            </a:r>
            <a:r>
              <a:rPr lang="en-US" sz="2600" b="0" i="1" dirty="0" smtClean="0">
                <a:solidFill>
                  <a:schemeClr val="tx2"/>
                </a:solidFill>
              </a:rPr>
              <a:t>”</a:t>
            </a:r>
            <a:r>
              <a:rPr lang="en-US" sz="2600" b="0" i="1" dirty="0" smtClean="0"/>
              <a:t> </a:t>
            </a:r>
            <a:r>
              <a:rPr lang="en-US" sz="2600" b="0" dirty="0" smtClean="0"/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I Thess. 5:21-22</a:t>
            </a:r>
            <a:r>
              <a:rPr lang="en-US" sz="2600" b="0" dirty="0" smtClean="0"/>
              <a:t>)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The blessing does not erase God’s correction!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Neither, David nor God link God’s blessing to David’s desire.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Furthermore, David was chosen by God </a:t>
            </a:r>
            <a:r>
              <a:rPr lang="en-US" sz="2600" i="1" dirty="0" smtClean="0"/>
              <a:t>before</a:t>
            </a:r>
            <a:r>
              <a:rPr lang="en-US" sz="2600" b="0" dirty="0" smtClean="0"/>
              <a:t> and </a:t>
            </a:r>
            <a:r>
              <a:rPr lang="en-US" sz="2600" i="1" dirty="0" smtClean="0"/>
              <a:t>apart</a:t>
            </a:r>
            <a:r>
              <a:rPr lang="en-US" sz="2600" b="0" dirty="0" smtClean="0"/>
              <a:t> from His desire to build the temple (</a:t>
            </a:r>
            <a:r>
              <a:rPr lang="en-US" sz="2600" dirty="0" smtClean="0">
                <a:solidFill>
                  <a:schemeClr val="tx2"/>
                </a:solidFill>
              </a:rPr>
              <a:t>II Samuel 7:8-9; I Samuel 13:14</a:t>
            </a:r>
            <a:r>
              <a:rPr lang="en-US" sz="2600" b="0" dirty="0" smtClean="0"/>
              <a:t>)</a:t>
            </a:r>
            <a:endParaRPr lang="en-US" sz="26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b="0" dirty="0" smtClean="0"/>
              <a:t>David’s desire to build a house for God was </a:t>
            </a:r>
            <a:r>
              <a:rPr lang="en-US" sz="2600" i="1" dirty="0" smtClean="0"/>
              <a:t>coincidental</a:t>
            </a:r>
            <a:r>
              <a:rPr lang="en-US" sz="2600" b="0" dirty="0" smtClean="0"/>
              <a:t>, providing the </a:t>
            </a:r>
            <a:r>
              <a:rPr lang="en-US" sz="2600" i="1" dirty="0" smtClean="0"/>
              <a:t>occasion</a:t>
            </a:r>
            <a:r>
              <a:rPr lang="en-US" sz="2600" b="0" dirty="0" smtClean="0"/>
              <a:t> to reveal God was building David a house.</a:t>
            </a:r>
            <a:endParaRPr lang="en-US" sz="2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8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dirty="0" smtClean="0"/>
              <a:t>“What God Has Joined, </a:t>
            </a:r>
            <a:br>
              <a:rPr lang="en-US" i="1" dirty="0" smtClean="0"/>
            </a:br>
            <a:r>
              <a:rPr lang="en-US" i="1" dirty="0" smtClean="0"/>
              <a:t>Let Not man Separate …”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rmAutofit fontScale="85000" lnSpcReduction="10000"/>
          </a:bodyPr>
          <a:lstStyle/>
          <a:p>
            <a:r>
              <a:rPr lang="en-US" b="0" i="1" dirty="0"/>
              <a:t>The Pharisees also came to Him, testing Him, and saying to Him, “Is it lawful for a man to divorce his wife for just any reason?” And He answered and said to them, “</a:t>
            </a:r>
            <a:r>
              <a:rPr lang="en-US" i="1" u="sng" dirty="0"/>
              <a:t>Have you not read</a:t>
            </a:r>
            <a:r>
              <a:rPr lang="en-US" i="1" dirty="0"/>
              <a:t> that He who made them at the beginning ‘</a:t>
            </a:r>
            <a:r>
              <a:rPr lang="en-US" i="1" u="sng" dirty="0"/>
              <a:t>made them male and female</a:t>
            </a:r>
            <a:r>
              <a:rPr lang="en-US" b="0" i="1" dirty="0"/>
              <a:t>,’ and said, ‘</a:t>
            </a:r>
            <a:r>
              <a:rPr lang="en-US" i="1" u="sng" dirty="0"/>
              <a:t>For this reason</a:t>
            </a:r>
            <a:r>
              <a:rPr lang="en-US" i="1" dirty="0"/>
              <a:t> a man shall leave his father and mother and </a:t>
            </a:r>
            <a:r>
              <a:rPr lang="en-US" i="1" u="sng" dirty="0"/>
              <a:t>be joined to his wife</a:t>
            </a:r>
            <a:r>
              <a:rPr lang="en-US" b="0" i="1" dirty="0"/>
              <a:t>, and the two shall become one flesh’? </a:t>
            </a:r>
            <a:r>
              <a:rPr lang="en-US" i="1" u="sng" dirty="0">
                <a:solidFill>
                  <a:schemeClr val="tx2"/>
                </a:solidFill>
              </a:rPr>
              <a:t>So</a:t>
            </a:r>
            <a:r>
              <a:rPr lang="en-US" b="0" i="1" dirty="0">
                <a:solidFill>
                  <a:schemeClr val="tx2"/>
                </a:solidFill>
              </a:rPr>
              <a:t> then, they are no longer two but one flesh. </a:t>
            </a:r>
            <a:r>
              <a:rPr lang="en-US" i="1" u="sng" dirty="0">
                <a:solidFill>
                  <a:schemeClr val="tx2"/>
                </a:solidFill>
              </a:rPr>
              <a:t>Therefore</a:t>
            </a:r>
            <a:r>
              <a:rPr lang="en-US" i="1" dirty="0">
                <a:solidFill>
                  <a:schemeClr val="tx2"/>
                </a:solidFill>
              </a:rPr>
              <a:t> what God has joined together, </a:t>
            </a:r>
            <a:r>
              <a:rPr lang="en-US" i="1" u="sng" dirty="0">
                <a:solidFill>
                  <a:schemeClr val="tx2"/>
                </a:solidFill>
              </a:rPr>
              <a:t>let not man</a:t>
            </a:r>
            <a:r>
              <a:rPr lang="en-US" i="1" dirty="0">
                <a:solidFill>
                  <a:schemeClr val="tx2"/>
                </a:solidFill>
              </a:rPr>
              <a:t> separate</a:t>
            </a:r>
            <a:r>
              <a:rPr lang="en-US" b="0" i="1" dirty="0">
                <a:solidFill>
                  <a:schemeClr val="tx2"/>
                </a:solidFill>
              </a:rPr>
              <a:t>.</a:t>
            </a:r>
            <a:r>
              <a:rPr lang="en-US" b="0" i="1" dirty="0"/>
              <a:t> They said to Him, “Why then did Moses command to give a certificate of divorce, and to put her away?” He said to them, “Moses, because of the hardness of your hearts, permitted you to divorce your wives, </a:t>
            </a:r>
            <a:r>
              <a:rPr lang="en-US" i="1" dirty="0"/>
              <a:t>but from the beginning it was not so</a:t>
            </a:r>
            <a:r>
              <a:rPr lang="en-US" b="0" i="1" dirty="0" smtClean="0"/>
              <a:t>.”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Matthew 19:3-8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Compare to the Pattern – </a:t>
            </a:r>
            <a:r>
              <a:rPr lang="en-US" dirty="0" smtClean="0">
                <a:solidFill>
                  <a:schemeClr val="tx2"/>
                </a:solidFill>
              </a:rPr>
              <a:t>Genesis 1:27; 2:18-24</a:t>
            </a:r>
            <a:r>
              <a:rPr lang="en-US" dirty="0" smtClean="0"/>
              <a:t> – No prohibiting verse!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9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Answering Objections:</a:t>
            </a:r>
            <a:br>
              <a:rPr lang="en-US" dirty="0" smtClean="0"/>
            </a:br>
            <a:r>
              <a:rPr lang="en-US" dirty="0" smtClean="0"/>
              <a:t>A Direct Violation?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486399"/>
          </a:xfrm>
        </p:spPr>
        <p:txBody>
          <a:bodyPr>
            <a:normAutofit/>
          </a:bodyPr>
          <a:lstStyle/>
          <a:p>
            <a:r>
              <a:rPr lang="en-US" b="0" i="1" dirty="0" smtClean="0">
                <a:solidFill>
                  <a:schemeClr val="tx2"/>
                </a:solidFill>
              </a:rPr>
              <a:t>“Divorce directly violates command to join or cleave!”</a:t>
            </a:r>
            <a:endParaRPr lang="en-US" i="1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This </a:t>
            </a:r>
            <a:r>
              <a:rPr lang="en-US" i="1" u="sng" dirty="0" smtClean="0"/>
              <a:t>assumes</a:t>
            </a:r>
            <a:r>
              <a:rPr lang="en-US" b="0" dirty="0" smtClean="0"/>
              <a:t> the pattern must be observed </a:t>
            </a:r>
            <a:r>
              <a:rPr lang="en-US" i="1" dirty="0" smtClean="0"/>
              <a:t>indefinitely</a:t>
            </a:r>
            <a:r>
              <a:rPr lang="en-US" b="0" dirty="0" smtClean="0"/>
              <a:t>, because t</a:t>
            </a:r>
            <a:r>
              <a:rPr lang="en-US" b="0" dirty="0" smtClean="0"/>
              <a:t>he </a:t>
            </a:r>
            <a:r>
              <a:rPr lang="en-US" i="1" dirty="0" smtClean="0"/>
              <a:t>duration</a:t>
            </a:r>
            <a:r>
              <a:rPr lang="en-US" b="0" dirty="0" smtClean="0"/>
              <a:t> is </a:t>
            </a:r>
            <a:r>
              <a:rPr lang="en-US" i="1" dirty="0" smtClean="0"/>
              <a:t>unspecified</a:t>
            </a:r>
            <a:r>
              <a:rPr lang="en-US" b="0" dirty="0" smtClean="0"/>
              <a:t>!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Where does God say to be joined </a:t>
            </a:r>
            <a:r>
              <a:rPr lang="en-US" i="1" dirty="0" smtClean="0"/>
              <a:t>for life</a:t>
            </a:r>
            <a:r>
              <a:rPr lang="en-US" b="0" dirty="0" smtClean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What </a:t>
            </a:r>
            <a:r>
              <a:rPr lang="en-US" b="0" dirty="0" smtClean="0"/>
              <a:t>keeps a man from being joined to one wife and then to another and then to another …?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Parallel to David’s temple and God’s tabernacle …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 smtClean="0"/>
              <a:t>revealed pattern </a:t>
            </a:r>
            <a:r>
              <a:rPr lang="en-US" i="1" dirty="0" smtClean="0"/>
              <a:t>excludes</a:t>
            </a:r>
            <a:r>
              <a:rPr lang="en-US" b="0" dirty="0" smtClean="0"/>
              <a:t> divorce until God reveals otherwise.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Jesus’ logic embodies the attitude of respecting God’s pattern and rejecting authority upon silence!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15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dirty="0" smtClean="0"/>
              <a:t>“Houses to Eat and Drink IN?”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1" dirty="0"/>
              <a:t>Therefore </a:t>
            </a:r>
            <a:r>
              <a:rPr lang="en-US" i="1" dirty="0"/>
              <a:t>when you come together </a:t>
            </a:r>
            <a:r>
              <a:rPr lang="en-US" b="0" i="1" dirty="0"/>
              <a:t>in one place, </a:t>
            </a:r>
            <a:r>
              <a:rPr lang="en-US" i="1" dirty="0"/>
              <a:t>it is </a:t>
            </a:r>
            <a:r>
              <a:rPr lang="en-US" i="1" u="sng" dirty="0"/>
              <a:t>not to eat the </a:t>
            </a:r>
            <a:r>
              <a:rPr lang="en-US" i="1" u="sng" dirty="0" smtClean="0"/>
              <a:t>Lord’s </a:t>
            </a:r>
            <a:r>
              <a:rPr lang="en-US" i="1" u="sng" dirty="0"/>
              <a:t>Supper</a:t>
            </a:r>
            <a:r>
              <a:rPr lang="en-US" b="0" i="1" dirty="0"/>
              <a:t>. For in eating, each one takes his own supper ahead of others; and one is hungry and another is drunk. </a:t>
            </a:r>
            <a:r>
              <a:rPr lang="en-US" i="1" dirty="0"/>
              <a:t>What! Do you not have houses to eat and drink in? </a:t>
            </a:r>
            <a:r>
              <a:rPr lang="en-US" b="0" i="1" dirty="0"/>
              <a:t>Or do you despise the church of God and shame those who have nothing? </a:t>
            </a:r>
            <a:r>
              <a:rPr lang="en-US" i="1" dirty="0"/>
              <a:t>What shall I say to you? Shall I praise you in this? I do not praise you.</a:t>
            </a:r>
            <a:r>
              <a:rPr lang="en-US" b="0" i="1" dirty="0"/>
              <a:t> </a:t>
            </a:r>
            <a:r>
              <a:rPr lang="en-US" i="1" dirty="0">
                <a:solidFill>
                  <a:schemeClr val="tx2"/>
                </a:solidFill>
              </a:rPr>
              <a:t>...</a:t>
            </a:r>
            <a:r>
              <a:rPr lang="en-US" b="0" i="1" dirty="0"/>
              <a:t> Therefore, my brethren, when you come together to eat, wait for one another. But </a:t>
            </a:r>
            <a:r>
              <a:rPr lang="en-US" i="1" dirty="0"/>
              <a:t>if anyone is hungry, </a:t>
            </a:r>
            <a:r>
              <a:rPr lang="en-US" i="1" u="sng" dirty="0"/>
              <a:t>let him eat at home</a:t>
            </a:r>
            <a:r>
              <a:rPr lang="en-US" i="1" dirty="0"/>
              <a:t>, lest you come together for judgment</a:t>
            </a:r>
            <a:r>
              <a:rPr lang="en-US" b="0" i="1" dirty="0"/>
              <a:t>. And the rest I will set in order when I come</a:t>
            </a:r>
            <a:r>
              <a:rPr lang="en-US" b="0" i="1" dirty="0" smtClean="0"/>
              <a:t>.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I Cor. 11:20-22, 33-34</a:t>
            </a:r>
            <a:r>
              <a:rPr lang="en-US" b="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Paul’s tone indicates they should have known.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Where did the </a:t>
            </a:r>
            <a:r>
              <a:rPr lang="en-US" b="0" dirty="0"/>
              <a:t>pattern </a:t>
            </a:r>
            <a:r>
              <a:rPr lang="en-US" i="1" dirty="0"/>
              <a:t>prohibit</a:t>
            </a:r>
            <a:r>
              <a:rPr lang="en-US" b="0" dirty="0"/>
              <a:t> eating a common supper</a:t>
            </a:r>
            <a:r>
              <a:rPr lang="en-US" b="0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Good to be reminded, </a:t>
            </a:r>
            <a:br>
              <a:rPr lang="en-US" dirty="0" smtClean="0"/>
            </a:br>
            <a:r>
              <a:rPr lang="en-US" dirty="0" smtClean="0"/>
              <a:t>lest </a:t>
            </a:r>
            <a:r>
              <a:rPr lang="en-US" dirty="0"/>
              <a:t>we </a:t>
            </a:r>
            <a:r>
              <a:rPr lang="en-US" dirty="0" smtClean="0"/>
              <a:t>forget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410199"/>
          </a:xfrm>
        </p:spPr>
        <p:txBody>
          <a:bodyPr>
            <a:normAutofit/>
          </a:bodyPr>
          <a:lstStyle/>
          <a:p>
            <a:r>
              <a:rPr lang="en-US" sz="2800" b="0" i="1" dirty="0" smtClean="0"/>
              <a:t>“For </a:t>
            </a:r>
            <a:r>
              <a:rPr lang="en-US" sz="2800" b="0" i="1" dirty="0"/>
              <a:t>this reason I will not be negligent to </a:t>
            </a:r>
            <a:r>
              <a:rPr lang="en-US" sz="2800" i="1" u="sng" dirty="0"/>
              <a:t>remind</a:t>
            </a:r>
            <a:r>
              <a:rPr lang="en-US" sz="2800" i="1" dirty="0"/>
              <a:t> you </a:t>
            </a:r>
            <a:r>
              <a:rPr lang="en-US" sz="2800" i="1" u="sng" dirty="0"/>
              <a:t>always</a:t>
            </a:r>
            <a:r>
              <a:rPr lang="en-US" sz="2800" i="1" dirty="0"/>
              <a:t> of these things, though you </a:t>
            </a:r>
            <a:r>
              <a:rPr lang="en-US" sz="2800" i="1" u="sng" dirty="0"/>
              <a:t>know</a:t>
            </a:r>
            <a:r>
              <a:rPr lang="en-US" sz="2800" i="1" dirty="0"/>
              <a:t> and are </a:t>
            </a:r>
            <a:r>
              <a:rPr lang="en-US" sz="2800" i="1" u="sng" dirty="0"/>
              <a:t>established</a:t>
            </a:r>
            <a:r>
              <a:rPr lang="en-US" sz="2800" i="1" dirty="0"/>
              <a:t> in the present </a:t>
            </a:r>
            <a:r>
              <a:rPr lang="en-US" sz="2800" i="1" u="sng" dirty="0" smtClean="0"/>
              <a:t>truth</a:t>
            </a:r>
            <a:r>
              <a:rPr lang="en-US" sz="2800" b="0" i="1" dirty="0" smtClean="0"/>
              <a:t>. </a:t>
            </a:r>
            <a:r>
              <a:rPr lang="en-US" sz="2800" b="0" i="1" dirty="0"/>
              <a:t>Yes, I think </a:t>
            </a:r>
            <a:r>
              <a:rPr lang="en-US" sz="2800" i="1" dirty="0"/>
              <a:t>it is right</a:t>
            </a:r>
            <a:r>
              <a:rPr lang="en-US" sz="2800" b="0" i="1" dirty="0"/>
              <a:t>, as long as I am in this tent, </a:t>
            </a:r>
            <a:r>
              <a:rPr lang="en-US" sz="2800" i="1" dirty="0"/>
              <a:t>to stir you up by reminding </a:t>
            </a:r>
            <a:r>
              <a:rPr lang="en-US" sz="2800" i="1" dirty="0" smtClean="0"/>
              <a:t>you</a:t>
            </a:r>
            <a:r>
              <a:rPr lang="en-US" sz="2800" b="0" i="1" dirty="0" smtClean="0"/>
              <a:t>” </a:t>
            </a:r>
            <a:r>
              <a:rPr lang="en-US" sz="2800" b="0" dirty="0" smtClean="0"/>
              <a:t>(</a:t>
            </a:r>
            <a:r>
              <a:rPr lang="en-US" sz="2800" dirty="0" smtClean="0">
                <a:solidFill>
                  <a:schemeClr val="tx2"/>
                </a:solidFill>
              </a:rPr>
              <a:t>II Peter 1:12-13</a:t>
            </a:r>
            <a:r>
              <a:rPr lang="en-US" sz="2800" b="0" dirty="0" smtClean="0"/>
              <a:t>)</a:t>
            </a:r>
            <a:br>
              <a:rPr lang="en-US" sz="2800" b="0" dirty="0" smtClean="0"/>
            </a:br>
            <a:endParaRPr lang="en-US" sz="2800" b="0" dirty="0" smtClean="0"/>
          </a:p>
          <a:p>
            <a:r>
              <a:rPr lang="en-US" sz="2800" b="0" i="1" dirty="0" smtClean="0"/>
              <a:t>“Finally</a:t>
            </a:r>
            <a:r>
              <a:rPr lang="en-US" sz="2800" b="0" i="1" dirty="0"/>
              <a:t>, my brethren, rejoice in the Lord. </a:t>
            </a:r>
            <a:r>
              <a:rPr lang="en-US" sz="2800" i="1" dirty="0"/>
              <a:t>For me to write the same things to you is </a:t>
            </a:r>
            <a:r>
              <a:rPr lang="en-US" sz="2800" i="1" u="sng" dirty="0"/>
              <a:t>not tedious</a:t>
            </a:r>
            <a:r>
              <a:rPr lang="en-US" sz="2800" i="1" dirty="0"/>
              <a:t>, but </a:t>
            </a:r>
            <a:r>
              <a:rPr lang="en-US" sz="2800" i="1" u="sng" dirty="0"/>
              <a:t>for you it is </a:t>
            </a:r>
            <a:r>
              <a:rPr lang="en-US" sz="2800" i="1" u="sng" dirty="0" smtClean="0"/>
              <a:t>safe</a:t>
            </a:r>
            <a:r>
              <a:rPr lang="en-US" sz="2800" b="0" i="1" dirty="0" smtClean="0"/>
              <a:t>. </a:t>
            </a:r>
            <a:r>
              <a:rPr lang="en-US" sz="2800" i="1" u="sng" dirty="0" smtClean="0"/>
              <a:t>Beware</a:t>
            </a:r>
            <a:r>
              <a:rPr lang="en-US" sz="2800" b="0" i="1" dirty="0" smtClean="0"/>
              <a:t> </a:t>
            </a:r>
            <a:r>
              <a:rPr lang="en-US" sz="2800" b="0" i="1" dirty="0"/>
              <a:t>of dogs, </a:t>
            </a:r>
            <a:r>
              <a:rPr lang="en-US" sz="2800" i="1" u="sng" dirty="0"/>
              <a:t>beware</a:t>
            </a:r>
            <a:r>
              <a:rPr lang="en-US" sz="2800" b="0" i="1" dirty="0"/>
              <a:t> of evil workers, </a:t>
            </a:r>
            <a:r>
              <a:rPr lang="en-US" sz="2800" i="1" u="sng" dirty="0"/>
              <a:t>beware</a:t>
            </a:r>
            <a:r>
              <a:rPr lang="en-US" sz="2800" b="0" i="1" dirty="0"/>
              <a:t> of the mutilation</a:t>
            </a:r>
            <a:r>
              <a:rPr lang="en-US" sz="2800" b="0" i="1" dirty="0" smtClean="0"/>
              <a:t>!” </a:t>
            </a:r>
            <a:r>
              <a:rPr lang="en-US" sz="2800" b="0" dirty="0"/>
              <a:t>(</a:t>
            </a:r>
            <a:r>
              <a:rPr lang="en-US" sz="2800" dirty="0" smtClean="0">
                <a:solidFill>
                  <a:schemeClr val="tx2"/>
                </a:solidFill>
              </a:rPr>
              <a:t>Philippians 3:1-2</a:t>
            </a:r>
            <a:r>
              <a:rPr lang="en-US" sz="2800" b="0" dirty="0" smtClean="0"/>
              <a:t>)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402176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dirty="0" smtClean="0"/>
              <a:t>“Houses to Eat and Drink IN?”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i="1" dirty="0"/>
              <a:t>For I received from the Lord that </a:t>
            </a:r>
            <a:r>
              <a:rPr lang="en-US" i="1" u="sng" dirty="0"/>
              <a:t>which I also delivered to you</a:t>
            </a:r>
            <a:r>
              <a:rPr lang="en-US" b="0" i="1" dirty="0"/>
              <a:t>: that the Lord Jesus on the same night in which He was betrayed took bread; and when He had given thanks, He broke it and said, “Take, eat; this is My body which is broken for you; </a:t>
            </a:r>
            <a:r>
              <a:rPr lang="en-US" i="1" u="sng" dirty="0"/>
              <a:t>do this</a:t>
            </a:r>
            <a:r>
              <a:rPr lang="en-US" i="1" dirty="0"/>
              <a:t> in remembrance of Me</a:t>
            </a:r>
            <a:r>
              <a:rPr lang="en-US" b="0" i="1" dirty="0"/>
              <a:t>.” In the same manner He also took the cup after supper, saying, “This cup is the new covenant in My blood. </a:t>
            </a:r>
            <a:r>
              <a:rPr lang="en-US" i="1" u="sng" dirty="0"/>
              <a:t>This do</a:t>
            </a:r>
            <a:r>
              <a:rPr lang="en-US" i="1" dirty="0"/>
              <a:t>, as often as you drink it, in remembrance of Me</a:t>
            </a:r>
            <a:r>
              <a:rPr lang="en-US" b="0" i="1" dirty="0"/>
              <a:t>.” For as often as you eat this bread and drink this cup, you </a:t>
            </a:r>
            <a:r>
              <a:rPr lang="en-US" b="0" i="1" dirty="0" smtClean="0"/>
              <a:t>proclaim </a:t>
            </a:r>
            <a:r>
              <a:rPr lang="en-US" b="0" i="1" dirty="0"/>
              <a:t>the Lord's death till He comes</a:t>
            </a:r>
            <a:r>
              <a:rPr lang="en-US" b="0" i="1" dirty="0" smtClean="0"/>
              <a:t>. </a:t>
            </a:r>
            <a:r>
              <a:rPr lang="en-US" b="0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I Corinthians 11:23-26</a:t>
            </a:r>
            <a:r>
              <a:rPr lang="en-US" b="0" dirty="0" smtClean="0"/>
              <a:t>)</a:t>
            </a:r>
          </a:p>
          <a:p>
            <a:pPr marL="347663" indent="-347663">
              <a:buFont typeface="Arial" pitchFamily="34" charset="0"/>
              <a:buChar char="•"/>
            </a:pPr>
            <a:r>
              <a:rPr lang="en-US" b="0" dirty="0" smtClean="0"/>
              <a:t>They had already </a:t>
            </a:r>
            <a:r>
              <a:rPr lang="en-US" i="1" dirty="0" smtClean="0"/>
              <a:t>received</a:t>
            </a:r>
            <a:r>
              <a:rPr lang="en-US" b="0" dirty="0" smtClean="0"/>
              <a:t> the </a:t>
            </a:r>
            <a:r>
              <a:rPr lang="en-US" i="1" dirty="0" smtClean="0"/>
              <a:t>pattern</a:t>
            </a:r>
            <a:r>
              <a:rPr lang="en-US" b="0" dirty="0" smtClean="0"/>
              <a:t>, which </a:t>
            </a:r>
            <a:r>
              <a:rPr lang="en-US" i="1" dirty="0" smtClean="0"/>
              <a:t>excluded</a:t>
            </a:r>
            <a:r>
              <a:rPr lang="en-US" b="0" dirty="0" smtClean="0"/>
              <a:t> other meals by </a:t>
            </a:r>
            <a:r>
              <a:rPr lang="en-US" i="1" dirty="0" smtClean="0"/>
              <a:t>silence</a:t>
            </a:r>
            <a:r>
              <a:rPr lang="en-US" b="0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219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Answering Objections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1" dirty="0" smtClean="0">
                <a:solidFill>
                  <a:schemeClr val="tx2"/>
                </a:solidFill>
              </a:rPr>
              <a:t>“The Corinthians exhibited a multitude of problems:  selfishness, divisiveness, drunkenness, etc.”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These sins are not approved in any location (</a:t>
            </a:r>
            <a:r>
              <a:rPr lang="en-US" dirty="0" smtClean="0">
                <a:solidFill>
                  <a:schemeClr val="tx2"/>
                </a:solidFill>
              </a:rPr>
              <a:t>II Corinthians 8:13-15; Acts 2:44-45; 4:34-35; I Corinthians 1:10; Galatians 5:19-21</a:t>
            </a:r>
            <a:r>
              <a:rPr lang="en-US" b="0" dirty="0" smtClean="0"/>
              <a:t>)!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So, how does relocating the meals solve those problems?</a:t>
            </a:r>
          </a:p>
          <a:p>
            <a:r>
              <a:rPr lang="en-US" b="0" i="1" dirty="0" smtClean="0">
                <a:solidFill>
                  <a:schemeClr val="tx2"/>
                </a:solidFill>
              </a:rPr>
              <a:t>“The Corinthians were not adding but replacing!”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Then, why did Paul not add back what was missing</a:t>
            </a:r>
            <a:r>
              <a:rPr lang="en-US" b="0" dirty="0" smtClean="0"/>
              <a:t>?  Why tell them to take it home?!</a:t>
            </a:r>
            <a:endParaRPr lang="en-US" b="0" dirty="0" smtClean="0"/>
          </a:p>
          <a:p>
            <a:r>
              <a:rPr lang="en-US" b="0" i="1" dirty="0" smtClean="0">
                <a:solidFill>
                  <a:schemeClr val="tx2"/>
                </a:solidFill>
              </a:rPr>
              <a:t>“Fellowship meals were authorized </a:t>
            </a:r>
            <a:r>
              <a:rPr lang="en-US" b="0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</a:rPr>
              <a:t>Acts 2:42, 46; 20:7, 9; Jude 12</a:t>
            </a:r>
            <a:r>
              <a:rPr lang="en-US" b="0" dirty="0" smtClean="0">
                <a:solidFill>
                  <a:schemeClr val="tx2"/>
                </a:solidFill>
              </a:rPr>
              <a:t>)</a:t>
            </a:r>
            <a:r>
              <a:rPr lang="en-US" b="0" i="1" dirty="0" smtClean="0">
                <a:solidFill>
                  <a:schemeClr val="tx2"/>
                </a:solidFill>
              </a:rPr>
              <a:t>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Refer to individual acts of hospitality and the Lord’s Supper.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738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God’s promise to </a:t>
            </a:r>
            <a:r>
              <a:rPr lang="en-US" b="0" i="1" dirty="0" smtClean="0"/>
              <a:t>“seed”</a:t>
            </a:r>
            <a:r>
              <a:rPr lang="en-US" b="0" dirty="0" smtClean="0"/>
              <a:t>, </a:t>
            </a:r>
            <a:r>
              <a:rPr lang="en-US" i="1" dirty="0" smtClean="0"/>
              <a:t>singular</a:t>
            </a:r>
            <a:r>
              <a:rPr lang="en-US" b="0" dirty="0" smtClean="0"/>
              <a:t>, not </a:t>
            </a:r>
            <a:r>
              <a:rPr lang="en-US" b="0" i="1" dirty="0" smtClean="0"/>
              <a:t>“seeds”</a:t>
            </a:r>
            <a:r>
              <a:rPr lang="en-US" b="0" dirty="0" smtClean="0"/>
              <a:t>, </a:t>
            </a:r>
            <a:r>
              <a:rPr lang="en-US" i="1" dirty="0" smtClean="0"/>
              <a:t>plural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Galatians 3:15-17; Genesis 22:18</a:t>
            </a:r>
            <a:r>
              <a:rPr lang="en-US" b="0" dirty="0" smtClean="0"/>
              <a:t>) – Requires </a:t>
            </a:r>
            <a:r>
              <a:rPr lang="en-US" i="1" dirty="0" smtClean="0"/>
              <a:t>addition</a:t>
            </a:r>
            <a:r>
              <a:rPr lang="en-US" b="0" dirty="0" smtClean="0"/>
              <a:t> to misunderstand.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Jews </a:t>
            </a:r>
            <a:r>
              <a:rPr lang="en-US" i="1" dirty="0" smtClean="0"/>
              <a:t>added</a:t>
            </a:r>
            <a:r>
              <a:rPr lang="en-US" b="0" dirty="0" smtClean="0"/>
              <a:t> </a:t>
            </a:r>
            <a:r>
              <a:rPr lang="en-US" i="1" dirty="0" smtClean="0"/>
              <a:t>commerce</a:t>
            </a:r>
            <a:r>
              <a:rPr lang="en-US" b="0" dirty="0" smtClean="0"/>
              <a:t> to temple’s mission of </a:t>
            </a:r>
            <a:r>
              <a:rPr lang="en-US" i="1" dirty="0" smtClean="0"/>
              <a:t>payer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Mark 11:15-17; Isaiah 56:7; Jeremiah 7:11</a:t>
            </a:r>
            <a:r>
              <a:rPr lang="en-US" b="0" dirty="0" smtClean="0"/>
              <a:t>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err="1" smtClean="0"/>
              <a:t>Nadab</a:t>
            </a:r>
            <a:r>
              <a:rPr lang="en-US" b="0" dirty="0" smtClean="0"/>
              <a:t> and </a:t>
            </a:r>
            <a:r>
              <a:rPr lang="en-US" b="0" dirty="0" err="1" smtClean="0"/>
              <a:t>Abihu</a:t>
            </a:r>
            <a:r>
              <a:rPr lang="en-US" b="0" dirty="0" smtClean="0"/>
              <a:t> used </a:t>
            </a:r>
            <a:r>
              <a:rPr lang="en-US" b="0" i="1" dirty="0" smtClean="0"/>
              <a:t>“strange fire”</a:t>
            </a:r>
            <a:r>
              <a:rPr lang="en-US" b="0" dirty="0" smtClean="0"/>
              <a:t>, which God </a:t>
            </a:r>
            <a:r>
              <a:rPr lang="en-US" i="1" dirty="0" smtClean="0"/>
              <a:t>“commanded not”</a:t>
            </a:r>
            <a:r>
              <a:rPr lang="en-US" b="0" dirty="0" smtClean="0"/>
              <a:t> (</a:t>
            </a:r>
            <a:r>
              <a:rPr lang="en-US" dirty="0" smtClean="0">
                <a:solidFill>
                  <a:schemeClr val="tx2"/>
                </a:solidFill>
              </a:rPr>
              <a:t>Leviticus 10:1-3; 16:1-13; Exodus 30:7-10, 34-38</a:t>
            </a:r>
            <a:r>
              <a:rPr lang="en-US" b="0" dirty="0" smtClean="0"/>
              <a:t>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Jesus served as a priest from tribe of Judah, not Levi (</a:t>
            </a:r>
            <a:r>
              <a:rPr lang="en-US" dirty="0" smtClean="0">
                <a:solidFill>
                  <a:schemeClr val="tx2"/>
                </a:solidFill>
              </a:rPr>
              <a:t>Hebrews 7:11-14</a:t>
            </a:r>
            <a:r>
              <a:rPr lang="en-US" b="0" dirty="0" smtClean="0"/>
              <a:t>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…  Only </a:t>
            </a:r>
            <a:r>
              <a:rPr lang="en-US" b="0" dirty="0" smtClean="0"/>
              <a:t>need </a:t>
            </a:r>
            <a:r>
              <a:rPr lang="en-US" b="0" dirty="0" smtClean="0"/>
              <a:t>1 </a:t>
            </a:r>
            <a:r>
              <a:rPr lang="en-US" b="0" dirty="0" smtClean="0"/>
              <a:t>example to </a:t>
            </a:r>
            <a:r>
              <a:rPr lang="en-US" b="0" dirty="0" smtClean="0"/>
              <a:t>disprove that silence authorizes</a:t>
            </a:r>
            <a:r>
              <a:rPr lang="en-US" b="0" dirty="0" smtClean="0"/>
              <a:t>!  … What does 7 prove?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24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Silence does </a:t>
            </a:r>
            <a:r>
              <a:rPr lang="en-US" i="1" dirty="0" smtClean="0"/>
              <a:t>not</a:t>
            </a:r>
            <a:r>
              <a:rPr lang="en-US" b="0" dirty="0" smtClean="0"/>
              <a:t> authorize, permit, or approve anything!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 smtClean="0"/>
              <a:t>Examples:  </a:t>
            </a:r>
            <a:r>
              <a:rPr lang="en-US" b="0" dirty="0" smtClean="0"/>
              <a:t>Instrumental Music, Church Sponsored Colleges, Church Community Cook-outs,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Also, silence does </a:t>
            </a:r>
            <a:r>
              <a:rPr lang="en-US" i="1" dirty="0" smtClean="0"/>
              <a:t>not necessarily </a:t>
            </a:r>
            <a:r>
              <a:rPr lang="en-US" b="0" dirty="0" smtClean="0"/>
              <a:t>prohibit!</a:t>
            </a:r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 smtClean="0"/>
              <a:t>Examples:</a:t>
            </a:r>
            <a:r>
              <a:rPr lang="en-US" b="0" dirty="0" smtClean="0"/>
              <a:t> Church Building, PowerPoint, Facebook,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Specific</a:t>
            </a:r>
            <a:r>
              <a:rPr lang="en-US" b="0" dirty="0" smtClean="0"/>
              <a:t> aspects of God’s pattern </a:t>
            </a:r>
            <a:r>
              <a:rPr lang="en-US" i="1" dirty="0" smtClean="0"/>
              <a:t>exclude</a:t>
            </a:r>
            <a:r>
              <a:rPr lang="en-US" b="0" dirty="0" smtClean="0"/>
              <a:t> alternatives.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Generic</a:t>
            </a:r>
            <a:r>
              <a:rPr lang="en-US" b="0" dirty="0" smtClean="0"/>
              <a:t> aspects of God’s pattern </a:t>
            </a:r>
            <a:r>
              <a:rPr lang="en-US" i="1" dirty="0" smtClean="0"/>
              <a:t>authorize</a:t>
            </a:r>
            <a:r>
              <a:rPr lang="en-US" b="0" dirty="0" smtClean="0"/>
              <a:t> multiple </a:t>
            </a:r>
            <a:r>
              <a:rPr lang="en-US" i="1" dirty="0" smtClean="0"/>
              <a:t>unspecified</a:t>
            </a:r>
            <a:r>
              <a:rPr lang="en-US" b="0" dirty="0" smtClean="0"/>
              <a:t> options or expediencies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Will we </a:t>
            </a:r>
            <a:r>
              <a:rPr lang="en-US" i="1" dirty="0" smtClean="0"/>
              <a:t>be careful </a:t>
            </a:r>
            <a:r>
              <a:rPr lang="en-US" b="0" dirty="0" smtClean="0"/>
              <a:t>and respect </a:t>
            </a:r>
            <a:r>
              <a:rPr lang="en-US" i="1" dirty="0" smtClean="0"/>
              <a:t>God’s expectation </a:t>
            </a:r>
            <a:r>
              <a:rPr lang="en-US" b="0" dirty="0" smtClean="0"/>
              <a:t>to honor His silence, or will we proceed in </a:t>
            </a:r>
            <a:r>
              <a:rPr lang="en-US" i="1" dirty="0" smtClean="0"/>
              <a:t>haste</a:t>
            </a:r>
            <a:r>
              <a:rPr lang="en-US" b="0" dirty="0" smtClean="0"/>
              <a:t> or </a:t>
            </a:r>
            <a:r>
              <a:rPr lang="en-US" i="1" dirty="0" smtClean="0"/>
              <a:t>presumption</a:t>
            </a:r>
            <a:r>
              <a:rPr lang="en-US" b="0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4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Illustrate Generic </a:t>
            </a:r>
            <a:r>
              <a:rPr lang="en-US" sz="3500" dirty="0" smtClean="0"/>
              <a:t>Authority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Generic</a:t>
            </a:r>
            <a:r>
              <a:rPr lang="en-US" b="0" dirty="0"/>
              <a:t> aspects of God’s pattern </a:t>
            </a:r>
            <a:r>
              <a:rPr lang="en-US" i="1" dirty="0"/>
              <a:t>authorize</a:t>
            </a:r>
            <a:r>
              <a:rPr lang="en-US" b="0" dirty="0"/>
              <a:t> multiple </a:t>
            </a:r>
            <a:r>
              <a:rPr lang="en-US" i="1" dirty="0"/>
              <a:t>unspecified</a:t>
            </a:r>
            <a:r>
              <a:rPr lang="en-US" b="0" dirty="0"/>
              <a:t> options or expediencies.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b="0" dirty="0" smtClean="0"/>
              <a:t>Command to Sing – </a:t>
            </a:r>
            <a:r>
              <a:rPr lang="en-US" dirty="0" smtClean="0">
                <a:solidFill>
                  <a:schemeClr val="tx2"/>
                </a:solidFill>
              </a:rPr>
              <a:t>Eph. 5:19; Col 3:16</a:t>
            </a:r>
            <a:r>
              <a:rPr lang="en-US" dirty="0" smtClean="0"/>
              <a:t>:</a:t>
            </a:r>
          </a:p>
          <a:p>
            <a:pPr marL="914400" lvl="1" indent="-457200"/>
            <a:r>
              <a:rPr lang="en-US" dirty="0" smtClean="0"/>
              <a:t>Which songs?  Hymnal, PowerPoint, memory…</a:t>
            </a:r>
          </a:p>
          <a:p>
            <a:pPr marL="914400" lvl="1" indent="-457200"/>
            <a:r>
              <a:rPr lang="en-US" dirty="0" smtClean="0"/>
              <a:t>Type of songs?  Chants, 4-Part harmony, …</a:t>
            </a:r>
          </a:p>
          <a:p>
            <a:pPr marL="914400" lvl="1" indent="-457200"/>
            <a:r>
              <a:rPr lang="en-US" dirty="0" smtClean="0"/>
              <a:t>Still singing – no more, no less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0" dirty="0" smtClean="0"/>
              <a:t>Command to Assemble – </a:t>
            </a:r>
            <a:r>
              <a:rPr lang="en-US" dirty="0" smtClean="0">
                <a:solidFill>
                  <a:schemeClr val="tx2"/>
                </a:solidFill>
              </a:rPr>
              <a:t>Hebrews 10:25</a:t>
            </a:r>
            <a:r>
              <a:rPr lang="en-US" dirty="0" smtClean="0"/>
              <a:t>:</a:t>
            </a:r>
          </a:p>
          <a:p>
            <a:pPr marL="914400" lvl="1" indent="-457200"/>
            <a:r>
              <a:rPr lang="en-US" dirty="0" smtClean="0"/>
              <a:t>Where?  Homes, rental, tent, building, …</a:t>
            </a:r>
          </a:p>
          <a:p>
            <a:pPr marL="914400" lvl="1" indent="-457200"/>
            <a:r>
              <a:rPr lang="en-US" dirty="0" smtClean="0"/>
              <a:t>When?  9 AM, 9:30 AM, 5 PM, 6 PM, …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0" dirty="0" smtClean="0"/>
              <a:t>Command to Go, Preach – </a:t>
            </a:r>
            <a:r>
              <a:rPr lang="en-US" dirty="0" smtClean="0">
                <a:solidFill>
                  <a:schemeClr val="tx2"/>
                </a:solidFill>
              </a:rPr>
              <a:t>Mark 16:15-16</a:t>
            </a:r>
            <a:r>
              <a:rPr lang="en-US" dirty="0" smtClean="0"/>
              <a:t>:</a:t>
            </a:r>
          </a:p>
          <a:p>
            <a:pPr marL="914400" lvl="1" indent="-457200"/>
            <a:r>
              <a:rPr lang="en-US" dirty="0" smtClean="0"/>
              <a:t>How?  Walk, ride camel, ride boat, fly, …</a:t>
            </a:r>
          </a:p>
          <a:p>
            <a:pPr marL="914400" lvl="1" indent="-457200"/>
            <a:r>
              <a:rPr lang="en-US" dirty="0" smtClean="0"/>
              <a:t>Medium?  Voice, PA system, internet, journal,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Silence does </a:t>
            </a:r>
            <a:r>
              <a:rPr lang="en-US" i="1" dirty="0" smtClean="0"/>
              <a:t>not</a:t>
            </a:r>
            <a:r>
              <a:rPr lang="en-US" b="0" dirty="0" smtClean="0"/>
              <a:t> authorize, permit, or approve anything!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 smtClean="0"/>
              <a:t>Examples:  </a:t>
            </a:r>
            <a:r>
              <a:rPr lang="en-US" b="0" dirty="0" smtClean="0"/>
              <a:t>Instrumental Music, Church Sponsored Colleges, Church Community Cook-outs,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Also, silence does </a:t>
            </a:r>
            <a:r>
              <a:rPr lang="en-US" i="1" dirty="0" smtClean="0"/>
              <a:t>not necessarily </a:t>
            </a:r>
            <a:r>
              <a:rPr lang="en-US" b="0" dirty="0" smtClean="0"/>
              <a:t>prohibit!</a:t>
            </a:r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 smtClean="0"/>
              <a:t>Examples:</a:t>
            </a:r>
            <a:r>
              <a:rPr lang="en-US" b="0" dirty="0" smtClean="0"/>
              <a:t> Church Building, PowerPoint, Facebook,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Specific</a:t>
            </a:r>
            <a:r>
              <a:rPr lang="en-US" b="0" dirty="0" smtClean="0"/>
              <a:t> aspects of God’s pattern </a:t>
            </a:r>
            <a:r>
              <a:rPr lang="en-US" i="1" dirty="0" smtClean="0"/>
              <a:t>exclude</a:t>
            </a:r>
            <a:r>
              <a:rPr lang="en-US" b="0" dirty="0" smtClean="0"/>
              <a:t> alternatives.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Generic</a:t>
            </a:r>
            <a:r>
              <a:rPr lang="en-US" b="0" dirty="0" smtClean="0"/>
              <a:t> aspects of God’s pattern </a:t>
            </a:r>
            <a:r>
              <a:rPr lang="en-US" i="1" dirty="0" smtClean="0"/>
              <a:t>authorize</a:t>
            </a:r>
            <a:r>
              <a:rPr lang="en-US" b="0" dirty="0" smtClean="0"/>
              <a:t> multiple </a:t>
            </a:r>
            <a:r>
              <a:rPr lang="en-US" i="1" dirty="0" smtClean="0"/>
              <a:t>unspecified</a:t>
            </a:r>
            <a:r>
              <a:rPr lang="en-US" b="0" dirty="0" smtClean="0"/>
              <a:t> options or expediencies.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>
                <a:solidFill>
                  <a:schemeClr val="tx2"/>
                </a:solidFill>
              </a:rPr>
              <a:t>Respect God’s pattern in all things!</a:t>
            </a:r>
          </a:p>
        </p:txBody>
      </p:sp>
    </p:spTree>
    <p:extLst>
      <p:ext uri="{BB962C8B-B14F-4D97-AF65-F5344CB8AC3E}">
        <p14:creationId xmlns:p14="http://schemas.microsoft.com/office/powerpoint/2010/main" val="340497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dirty="0" smtClean="0"/>
              <a:t>Pattern of Salvation?  Acts!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862711"/>
              </p:ext>
            </p:extLst>
          </p:nvPr>
        </p:nvGraphicFramePr>
        <p:xfrm>
          <a:off x="152400" y="1140950"/>
          <a:ext cx="8686800" cy="4984999"/>
        </p:xfrm>
        <a:graphic>
          <a:graphicData uri="http://schemas.openxmlformats.org/drawingml/2006/table">
            <a:tbl>
              <a:tblPr firstRow="1"/>
              <a:tblGrid>
                <a:gridCol w="1752600"/>
                <a:gridCol w="1371600"/>
                <a:gridCol w="1447800"/>
                <a:gridCol w="1371600"/>
                <a:gridCol w="1447800"/>
                <a:gridCol w="1295400"/>
              </a:tblGrid>
              <a:tr h="398757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Example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Hear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Believe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Repent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Confess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Baptized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Pentecost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093">
                <a:tc>
                  <a:txBody>
                    <a:bodyPr/>
                    <a:lstStyle/>
                    <a:p>
                      <a:r>
                        <a:rPr lang="en-US" sz="1900" i="1" dirty="0"/>
                        <a:t>Samaritans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Eunuch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093">
                <a:tc>
                  <a:txBody>
                    <a:bodyPr/>
                    <a:lstStyle/>
                    <a:p>
                      <a:r>
                        <a:rPr lang="en-US" sz="1900" i="1" dirty="0"/>
                        <a:t>Saul (Paul)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Cornelius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Lydia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Jailer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 smtClean="0"/>
                        <a:t>Thessalonians</a:t>
                      </a:r>
                      <a:endParaRPr lang="en-US" sz="1900" i="1" dirty="0"/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 err="1"/>
                        <a:t>Crispus</a:t>
                      </a:r>
                      <a:endParaRPr lang="en-US" sz="1900" i="1" dirty="0"/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57">
                <a:tc>
                  <a:txBody>
                    <a:bodyPr/>
                    <a:lstStyle/>
                    <a:p>
                      <a:r>
                        <a:rPr lang="en-US" sz="1900" i="1" dirty="0"/>
                        <a:t>Ephesians</a:t>
                      </a:r>
                    </a:p>
                  </a:txBody>
                  <a:tcPr marL="77680" marR="77680" marT="47244" marB="4724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X</a:t>
                      </a:r>
                    </a:p>
                  </a:txBody>
                  <a:tcPr marL="77680" marR="77680" marT="47244" marB="472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49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Good To Be Reminded, </a:t>
            </a:r>
            <a:br>
              <a:rPr lang="en-US" dirty="0" smtClean="0"/>
            </a:br>
            <a:r>
              <a:rPr lang="en-US" dirty="0" smtClean="0"/>
              <a:t>Before It Is Too 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410199"/>
          </a:xfrm>
        </p:spPr>
        <p:txBody>
          <a:bodyPr>
            <a:noAutofit/>
          </a:bodyPr>
          <a:lstStyle/>
          <a:p>
            <a:r>
              <a:rPr lang="en-US" sz="2600" b="0" i="1" dirty="0" smtClean="0"/>
              <a:t>“</a:t>
            </a:r>
            <a:r>
              <a:rPr lang="en-US" sz="2600" i="1" dirty="0" smtClean="0"/>
              <a:t>My hindsight is clearer than my foresight!</a:t>
            </a:r>
            <a:r>
              <a:rPr lang="en-US" sz="2600" b="0" i="1" dirty="0" smtClean="0"/>
              <a:t>  I am in no position to boast, because I was not among the wise ones who saw the danger … at first. … We failed to do that which </a:t>
            </a:r>
            <a:r>
              <a:rPr lang="en-US" sz="2600" i="1" dirty="0" smtClean="0"/>
              <a:t>should have been done very effectively in those early days</a:t>
            </a:r>
            <a:r>
              <a:rPr lang="en-US" sz="2600" b="0" i="1" dirty="0" smtClean="0"/>
              <a:t>. …  Enough teaching before … could have immunized the church against … substitutes for God’s pattern.  We had the opportunity; but, in our simple ignorance, we failed in this significant way. … </a:t>
            </a:r>
            <a:r>
              <a:rPr lang="en-US" sz="2600" i="1" dirty="0" smtClean="0"/>
              <a:t>Our opportunity to do effective teaching was </a:t>
            </a:r>
            <a:r>
              <a:rPr lang="en-US" sz="2600" i="1" u="sng" dirty="0" smtClean="0"/>
              <a:t>before</a:t>
            </a:r>
            <a:r>
              <a:rPr lang="en-US" sz="2600" i="1" dirty="0" smtClean="0"/>
              <a:t> the powerful machines were set up </a:t>
            </a:r>
            <a:r>
              <a:rPr lang="en-US" sz="2600" b="0" i="1" dirty="0" smtClean="0"/>
              <a:t>and thrown into high gear. </a:t>
            </a:r>
            <a:r>
              <a:rPr lang="en-US" sz="2600" b="0" i="1" dirty="0" smtClean="0"/>
              <a:t>…The </a:t>
            </a:r>
            <a:r>
              <a:rPr lang="en-US" sz="2600" b="0" i="1" dirty="0" smtClean="0"/>
              <a:t>floodgate was opened, and none could close it.  It has not been closed, and it will not be closed in </a:t>
            </a:r>
            <a:r>
              <a:rPr lang="en-US" sz="2600" b="0" i="1" dirty="0" smtClean="0"/>
              <a:t>time” </a:t>
            </a:r>
            <a:r>
              <a:rPr lang="en-US" sz="2600" b="0" dirty="0" smtClean="0"/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Preaching In A Changing World</a:t>
            </a:r>
            <a:r>
              <a:rPr lang="en-US" sz="2600" b="0" dirty="0" smtClean="0"/>
              <a:t>, </a:t>
            </a:r>
            <a:r>
              <a:rPr lang="en-US" sz="2600" b="0" i="1" dirty="0" err="1" smtClean="0"/>
              <a:t>Irven</a:t>
            </a:r>
            <a:r>
              <a:rPr lang="en-US" sz="2600" b="0" i="1" dirty="0" smtClean="0"/>
              <a:t> P. Lee</a:t>
            </a:r>
            <a:r>
              <a:rPr lang="en-US" sz="2600" b="0" dirty="0" smtClean="0"/>
              <a:t>, p.43-44)</a:t>
            </a:r>
            <a:endParaRPr lang="en-US" sz="2600" b="0" dirty="0"/>
          </a:p>
        </p:txBody>
      </p:sp>
    </p:spTree>
    <p:extLst>
      <p:ext uri="{BB962C8B-B14F-4D97-AF65-F5344CB8AC3E}">
        <p14:creationId xmlns:p14="http://schemas.microsoft.com/office/powerpoint/2010/main" val="276674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Good to be reminded,</a:t>
            </a:r>
            <a:br>
              <a:rPr lang="en-US" dirty="0" smtClean="0"/>
            </a:br>
            <a:r>
              <a:rPr lang="en-US" dirty="0" smtClean="0"/>
              <a:t>Lest We Stumble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410199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i="1" dirty="0"/>
              <a:t>“</a:t>
            </a:r>
            <a:r>
              <a:rPr lang="en-US" sz="2400" i="1" dirty="0"/>
              <a:t>I have been a member of a </a:t>
            </a:r>
            <a:r>
              <a:rPr lang="en-US" sz="2400" i="1" dirty="0" smtClean="0"/>
              <a:t>‘Church </a:t>
            </a:r>
            <a:r>
              <a:rPr lang="en-US" sz="2400" i="1" dirty="0"/>
              <a:t>of </a:t>
            </a:r>
            <a:r>
              <a:rPr lang="en-US" sz="2400" i="1" dirty="0" smtClean="0"/>
              <a:t>Christ’ </a:t>
            </a:r>
            <a:r>
              <a:rPr lang="en-US" sz="2400" i="1" dirty="0"/>
              <a:t>for over 20 years. </a:t>
            </a:r>
            <a:r>
              <a:rPr lang="en-US" sz="2400" b="0" i="1" dirty="0"/>
              <a:t>However, I am beginning to have my doubts. For example, the following question is fundamental because several of the traditions that we are very dogmatic about depend on this teaching. </a:t>
            </a:r>
            <a:r>
              <a:rPr lang="en-US" sz="2400" b="0" i="1" dirty="0" smtClean="0"/>
              <a:t>… </a:t>
            </a:r>
            <a:r>
              <a:rPr lang="en-US" sz="2400" i="1" u="sng" dirty="0" smtClean="0"/>
              <a:t>Is </a:t>
            </a:r>
            <a:r>
              <a:rPr lang="en-US" sz="2400" i="1" u="sng" dirty="0"/>
              <a:t>Biblical silence prohibitive?</a:t>
            </a:r>
            <a:r>
              <a:rPr lang="en-US" sz="2400" i="1" dirty="0"/>
              <a:t> I believe that we have missed the point on this </a:t>
            </a:r>
            <a:r>
              <a:rPr lang="en-US" sz="2400" i="1" dirty="0" smtClean="0"/>
              <a:t>topic</a:t>
            </a:r>
            <a:r>
              <a:rPr lang="en-US" sz="2400" b="0" i="1" dirty="0" smtClean="0"/>
              <a:t>.”</a:t>
            </a:r>
          </a:p>
          <a:p>
            <a:pPr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i="1" dirty="0" smtClean="0"/>
              <a:t>“If </a:t>
            </a:r>
            <a:r>
              <a:rPr lang="en-US" sz="2400" b="0" i="1" dirty="0"/>
              <a:t>this so-called </a:t>
            </a:r>
            <a:r>
              <a:rPr lang="en-US" sz="2400" i="1" dirty="0" smtClean="0"/>
              <a:t>‘law </a:t>
            </a:r>
            <a:r>
              <a:rPr lang="en-US" sz="2400" i="1" dirty="0"/>
              <a:t>of </a:t>
            </a:r>
            <a:r>
              <a:rPr lang="en-US" sz="2400" i="1" dirty="0" smtClean="0"/>
              <a:t>silence’ </a:t>
            </a:r>
            <a:r>
              <a:rPr lang="en-US" sz="2400" i="1" dirty="0"/>
              <a:t>were to be followed </a:t>
            </a:r>
            <a:r>
              <a:rPr lang="en-US" sz="2400" i="1" dirty="0" smtClean="0"/>
              <a:t>‘religiously,’ </a:t>
            </a:r>
            <a:r>
              <a:rPr lang="en-US" sz="2400" b="0" i="1" dirty="0"/>
              <a:t>then our PA systems, </a:t>
            </a:r>
            <a:r>
              <a:rPr lang="en-US" sz="2400" b="0" i="1" dirty="0" err="1"/>
              <a:t>Powerpoint</a:t>
            </a:r>
            <a:r>
              <a:rPr lang="en-US" sz="2400" b="0" i="1" dirty="0"/>
              <a:t> usage, song books, and other </a:t>
            </a:r>
            <a:r>
              <a:rPr lang="en-US" sz="2400" i="1" dirty="0"/>
              <a:t>things which we commonly use in worship would all be outlawed</a:t>
            </a:r>
            <a:r>
              <a:rPr lang="en-US" sz="2400" b="0" i="1" dirty="0"/>
              <a:t>. It really is time to </a:t>
            </a:r>
            <a:r>
              <a:rPr lang="en-US" sz="2400" i="1" dirty="0"/>
              <a:t>apply some common sense</a:t>
            </a:r>
            <a:r>
              <a:rPr lang="en-US" sz="2400" b="0" i="1" dirty="0"/>
              <a:t> to this </a:t>
            </a:r>
            <a:r>
              <a:rPr lang="en-US" sz="2400" b="0" i="1" dirty="0" smtClean="0"/>
              <a:t>‘law,’ </a:t>
            </a:r>
            <a:r>
              <a:rPr lang="en-US" sz="2400" b="0" i="1" dirty="0"/>
              <a:t>and the way it is applied by so many. </a:t>
            </a:r>
            <a:r>
              <a:rPr lang="en-US" sz="2400" b="0" i="1" dirty="0" smtClean="0"/>
              <a:t>...”</a:t>
            </a:r>
          </a:p>
          <a:p>
            <a:pPr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i="1" dirty="0" smtClean="0"/>
              <a:t>“You </a:t>
            </a:r>
            <a:r>
              <a:rPr lang="en-US" sz="2400" b="0" i="1" dirty="0"/>
              <a:t>would think someone who is so interested in following the New Testament Pattern would have followed it </a:t>
            </a:r>
            <a:r>
              <a:rPr lang="en-US" sz="2400" b="0" i="1" dirty="0" smtClean="0"/>
              <a:t>… </a:t>
            </a:r>
            <a:r>
              <a:rPr lang="en-US" sz="2400" i="1" dirty="0"/>
              <a:t>Does the Bible authorize a church to have a </a:t>
            </a:r>
            <a:r>
              <a:rPr lang="en-US" sz="2400" i="1" dirty="0" smtClean="0"/>
              <a:t>Facebook </a:t>
            </a:r>
            <a:r>
              <a:rPr lang="en-US" sz="2400" i="1" dirty="0"/>
              <a:t>page</a:t>
            </a:r>
            <a:r>
              <a:rPr lang="en-US" sz="2400" i="1" dirty="0" smtClean="0"/>
              <a:t>? </a:t>
            </a:r>
            <a:r>
              <a:rPr lang="en-US" sz="2400" b="0" i="1" dirty="0" smtClean="0"/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9738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CENI and Churches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C</a:t>
            </a:r>
            <a:r>
              <a:rPr lang="en-US" sz="2800" dirty="0" smtClean="0"/>
              <a:t>ommand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E</a:t>
            </a:r>
            <a:r>
              <a:rPr lang="en-US" sz="2800" dirty="0" smtClean="0"/>
              <a:t>xample, Approved Apostolic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N</a:t>
            </a:r>
            <a:r>
              <a:rPr lang="en-US" sz="2800" dirty="0" smtClean="0"/>
              <a:t>ecessary </a:t>
            </a:r>
            <a:r>
              <a:rPr lang="en-US" sz="2800" dirty="0" smtClean="0">
                <a:solidFill>
                  <a:schemeClr val="tx2"/>
                </a:solidFill>
              </a:rPr>
              <a:t>I</a:t>
            </a:r>
            <a:r>
              <a:rPr lang="en-US" sz="2800" dirty="0" smtClean="0"/>
              <a:t>nference or Conclusion</a:t>
            </a:r>
            <a:endParaRPr lang="en-US" sz="2600" b="0" i="1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b="0" i="1" dirty="0" smtClean="0"/>
              <a:t>If </a:t>
            </a:r>
            <a:r>
              <a:rPr lang="en-US" b="0" i="1" dirty="0"/>
              <a:t>anyone thinks himself to be a prophet or spiritual, let him acknowledge that the</a:t>
            </a:r>
            <a:r>
              <a:rPr lang="en-US" i="1" dirty="0"/>
              <a:t> things which I write to you are the </a:t>
            </a:r>
            <a:r>
              <a:rPr lang="en-US" i="1" u="sng" dirty="0"/>
              <a:t>commandments</a:t>
            </a:r>
            <a:r>
              <a:rPr lang="en-US" i="1" dirty="0"/>
              <a:t> of the Lord</a:t>
            </a:r>
            <a:r>
              <a:rPr lang="en-US" b="0" i="1" dirty="0"/>
              <a:t>. </a:t>
            </a:r>
            <a:r>
              <a:rPr lang="en-US" b="0" dirty="0"/>
              <a:t>(</a:t>
            </a:r>
            <a:r>
              <a:rPr lang="en-US" dirty="0">
                <a:solidFill>
                  <a:schemeClr val="tx2"/>
                </a:solidFill>
              </a:rPr>
              <a:t>I </a:t>
            </a:r>
            <a:r>
              <a:rPr lang="en-US" dirty="0" smtClean="0">
                <a:solidFill>
                  <a:schemeClr val="tx2"/>
                </a:solidFill>
              </a:rPr>
              <a:t>Cor. 14:37</a:t>
            </a:r>
            <a:r>
              <a:rPr lang="en-US" b="0" dirty="0" smtClean="0"/>
              <a:t>)</a:t>
            </a:r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b="0" dirty="0"/>
              <a:t>Bible </a:t>
            </a:r>
            <a:r>
              <a:rPr lang="en-US" i="1" u="sng" dirty="0"/>
              <a:t>commands</a:t>
            </a:r>
            <a:r>
              <a:rPr lang="en-US" b="0" dirty="0"/>
              <a:t> us to follow approved NT </a:t>
            </a:r>
            <a:r>
              <a:rPr lang="en-US" i="1" u="sng" dirty="0"/>
              <a:t>examples</a:t>
            </a:r>
            <a:r>
              <a:rPr lang="en-US" b="0" dirty="0"/>
              <a:t> (</a:t>
            </a:r>
            <a:r>
              <a:rPr lang="en-US" dirty="0">
                <a:solidFill>
                  <a:schemeClr val="tx2"/>
                </a:solidFill>
              </a:rPr>
              <a:t>Philippians 3:17; 4:9; II </a:t>
            </a:r>
            <a:r>
              <a:rPr lang="en-US" dirty="0" smtClean="0">
                <a:solidFill>
                  <a:schemeClr val="tx2"/>
                </a:solidFill>
              </a:rPr>
              <a:t>Thess. 3:7; I Cor. 11:1</a:t>
            </a:r>
            <a:r>
              <a:rPr lang="en-US" b="0" dirty="0" smtClean="0"/>
              <a:t>).</a:t>
            </a:r>
            <a:endParaRPr lang="en-US" b="0" dirty="0"/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b="0" dirty="0"/>
              <a:t>Bible </a:t>
            </a:r>
            <a:r>
              <a:rPr lang="en-US" i="1" u="sng" dirty="0"/>
              <a:t>exemplifies</a:t>
            </a:r>
            <a:r>
              <a:rPr lang="en-US" b="0" dirty="0"/>
              <a:t> using </a:t>
            </a:r>
            <a:r>
              <a:rPr lang="en-US" i="1" u="sng" dirty="0"/>
              <a:t>necessary inference</a:t>
            </a:r>
            <a:r>
              <a:rPr lang="en-US" b="0" dirty="0"/>
              <a:t> (</a:t>
            </a:r>
            <a:r>
              <a:rPr lang="en-US" dirty="0">
                <a:solidFill>
                  <a:schemeClr val="tx2"/>
                </a:solidFill>
              </a:rPr>
              <a:t>Mathew 19:3-8; 22:23-33; Acts 2:25-36; II Samuel 7:1-7; Heb. 7:11-14</a:t>
            </a:r>
            <a:r>
              <a:rPr lang="en-US" b="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3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dirty="0" smtClean="0"/>
              <a:t>“Casting Down Arguments”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1" dirty="0"/>
              <a:t>For though we walk in the flesh, we do not war according to the flesh</a:t>
            </a:r>
            <a:r>
              <a:rPr lang="en-US" sz="2800" b="0" i="1" dirty="0" smtClean="0"/>
              <a:t>.  For </a:t>
            </a:r>
            <a:r>
              <a:rPr lang="en-US" sz="2800" b="0" i="1" dirty="0"/>
              <a:t>the weapons of our warfare are not carnal but </a:t>
            </a:r>
            <a:r>
              <a:rPr lang="en-US" sz="2800" i="1" dirty="0"/>
              <a:t>mighty in God for pulling down strongholds</a:t>
            </a:r>
            <a:r>
              <a:rPr lang="en-US" sz="2800" i="1" dirty="0" smtClean="0"/>
              <a:t>, </a:t>
            </a:r>
            <a:r>
              <a:rPr lang="en-US" sz="2800" i="1" u="sng" dirty="0" smtClean="0"/>
              <a:t>casting </a:t>
            </a:r>
            <a:r>
              <a:rPr lang="en-US" sz="2800" i="1" u="sng" dirty="0"/>
              <a:t>down arguments</a:t>
            </a:r>
            <a:r>
              <a:rPr lang="en-US" sz="2800" i="1" dirty="0"/>
              <a:t> </a:t>
            </a:r>
            <a:r>
              <a:rPr lang="en-US" sz="2800" b="0" i="1" dirty="0"/>
              <a:t>and every high thing that exalts itself </a:t>
            </a:r>
            <a:r>
              <a:rPr lang="en-US" sz="2800" i="1" dirty="0"/>
              <a:t>against the knowledge of God, </a:t>
            </a:r>
            <a:r>
              <a:rPr lang="en-US" sz="2800" i="1" u="sng" dirty="0"/>
              <a:t>bringing every thought into captivity</a:t>
            </a:r>
            <a:r>
              <a:rPr lang="en-US" sz="2800" i="1" dirty="0"/>
              <a:t> to the obedience of </a:t>
            </a:r>
            <a:r>
              <a:rPr lang="en-US" sz="2800" i="1" dirty="0" smtClean="0"/>
              <a:t>Christ </a:t>
            </a:r>
            <a:r>
              <a:rPr lang="en-US" sz="2800" b="0" i="1" dirty="0" smtClean="0"/>
              <a:t>…</a:t>
            </a:r>
            <a:r>
              <a:rPr lang="en-US" sz="2800" b="0" dirty="0" smtClean="0"/>
              <a:t> </a:t>
            </a:r>
            <a:r>
              <a:rPr lang="en-US" sz="2800" b="0" dirty="0"/>
              <a:t>(</a:t>
            </a:r>
            <a:r>
              <a:rPr lang="en-US" sz="2800" dirty="0">
                <a:solidFill>
                  <a:schemeClr val="tx2"/>
                </a:solidFill>
              </a:rPr>
              <a:t>II Corinthians </a:t>
            </a:r>
            <a:r>
              <a:rPr lang="en-US" sz="2800" dirty="0" smtClean="0">
                <a:solidFill>
                  <a:schemeClr val="tx2"/>
                </a:solidFill>
              </a:rPr>
              <a:t>10:3-5</a:t>
            </a:r>
            <a:r>
              <a:rPr lang="en-US" sz="2800" b="0" dirty="0" smtClean="0"/>
              <a:t>)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398443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is the 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867399"/>
          </a:xfrm>
        </p:spPr>
        <p:txBody>
          <a:bodyPr>
            <a:noAutofit/>
          </a:bodyPr>
          <a:lstStyle/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Silence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n-US" sz="2800" b="0" dirty="0" smtClean="0"/>
              <a:t>– What does it mean?  </a:t>
            </a:r>
            <a:r>
              <a:rPr lang="en-US" sz="2800" dirty="0" smtClean="0"/>
              <a:t>Merriam-Webster</a:t>
            </a:r>
            <a:r>
              <a:rPr lang="en-US" sz="2800" b="0" dirty="0" smtClean="0"/>
              <a:t>:</a:t>
            </a:r>
            <a:endParaRPr lang="en-US" sz="2800" b="0" dirty="0" smtClean="0"/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forbearance </a:t>
            </a:r>
            <a:r>
              <a:rPr lang="en-US" sz="2800" dirty="0"/>
              <a:t>from speech or noise </a:t>
            </a:r>
            <a:endParaRPr lang="en-US" sz="2800" dirty="0" smtClean="0"/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/>
              <a:t>absence of sound or </a:t>
            </a:r>
            <a:r>
              <a:rPr lang="en-US" sz="2800" dirty="0" smtClean="0"/>
              <a:t>noise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absence </a:t>
            </a:r>
            <a:r>
              <a:rPr lang="en-US" sz="2800" dirty="0"/>
              <a:t>of </a:t>
            </a:r>
            <a:r>
              <a:rPr lang="en-US" sz="2800" dirty="0" smtClean="0"/>
              <a:t>mention</a:t>
            </a:r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Occurrence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n-US" sz="2800" b="0" dirty="0" smtClean="0"/>
              <a:t>– Some things are not </a:t>
            </a:r>
            <a:r>
              <a:rPr lang="en-US" sz="2800" i="1" dirty="0" smtClean="0"/>
              <a:t>specifically</a:t>
            </a:r>
            <a:r>
              <a:rPr lang="en-US" sz="2800" b="0" dirty="0"/>
              <a:t> </a:t>
            </a:r>
            <a:r>
              <a:rPr lang="en-US" sz="2800" b="0" dirty="0" smtClean="0"/>
              <a:t>mentioned in Scripture!</a:t>
            </a:r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Interpretation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n-US" sz="2800" b="0" dirty="0" smtClean="0"/>
              <a:t>– Does God’s silence </a:t>
            </a:r>
            <a:r>
              <a:rPr lang="en-US" sz="2800" i="1" dirty="0" smtClean="0"/>
              <a:t>prohibit</a:t>
            </a:r>
            <a:r>
              <a:rPr lang="en-US" sz="2800" b="0" dirty="0" smtClean="0"/>
              <a:t> or </a:t>
            </a:r>
            <a:r>
              <a:rPr lang="en-US" sz="2800" i="1" dirty="0" smtClean="0"/>
              <a:t>permit</a:t>
            </a:r>
            <a:r>
              <a:rPr lang="en-US" sz="2800" b="0" dirty="0" smtClean="0"/>
              <a:t>?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Misnomer</a:t>
            </a:r>
            <a:r>
              <a:rPr lang="en-US" b="0" dirty="0" smtClean="0">
                <a:solidFill>
                  <a:schemeClr val="tx2"/>
                </a:solidFill>
              </a:rPr>
              <a:t> </a:t>
            </a:r>
            <a:r>
              <a:rPr lang="en-US" b="0" dirty="0" smtClean="0"/>
              <a:t>– As an aside, is God ever truly and absolutely </a:t>
            </a:r>
            <a:r>
              <a:rPr lang="en-US" i="1" dirty="0" smtClean="0"/>
              <a:t>silent</a:t>
            </a:r>
            <a:r>
              <a:rPr lang="en-US" b="0" dirty="0" smtClean="0"/>
              <a:t> on any matter?</a:t>
            </a:r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By Definition </a:t>
            </a:r>
            <a:r>
              <a:rPr lang="en-US" sz="2800" b="0" dirty="0" smtClean="0"/>
              <a:t>– Silence </a:t>
            </a:r>
            <a:r>
              <a:rPr lang="en-US" sz="2800" i="1" dirty="0" smtClean="0"/>
              <a:t>means not</a:t>
            </a:r>
            <a:r>
              <a:rPr lang="en-US" sz="2800" b="0" dirty="0" smtClean="0"/>
              <a:t>hing, because it </a:t>
            </a:r>
            <a:r>
              <a:rPr lang="en-US" sz="2800" i="1" dirty="0" smtClean="0"/>
              <a:t>is nothing</a:t>
            </a:r>
            <a:r>
              <a:rPr lang="en-US" sz="2800" b="0" dirty="0" smtClean="0"/>
              <a:t>!</a:t>
            </a:r>
            <a:endParaRPr lang="en-US" sz="2800" b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75918" y="4148858"/>
            <a:ext cx="3062057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n-lt"/>
              </a:rPr>
              <a:t>(Not so simple …)</a:t>
            </a:r>
          </a:p>
        </p:txBody>
      </p:sp>
    </p:spTree>
    <p:extLst>
      <p:ext uri="{BB962C8B-B14F-4D97-AF65-F5344CB8AC3E}">
        <p14:creationId xmlns:p14="http://schemas.microsoft.com/office/powerpoint/2010/main" val="297609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is the 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867399"/>
          </a:xfrm>
        </p:spPr>
        <p:txBody>
          <a:bodyPr>
            <a:noAutofit/>
          </a:bodyPr>
          <a:lstStyle/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Conclusion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n-US" sz="2800" b="0" dirty="0" smtClean="0"/>
              <a:t>– Erroneous to </a:t>
            </a:r>
            <a:r>
              <a:rPr lang="en-US" sz="2800" i="1" dirty="0" smtClean="0"/>
              <a:t>presume</a:t>
            </a:r>
            <a:r>
              <a:rPr lang="en-US" sz="2800" b="0" dirty="0" smtClean="0"/>
              <a:t> that God’s silence </a:t>
            </a:r>
            <a:r>
              <a:rPr lang="en-US" sz="2800" i="1" u="sng" dirty="0" smtClean="0"/>
              <a:t>necessitates</a:t>
            </a:r>
            <a:r>
              <a:rPr lang="en-US" sz="2800" b="0" dirty="0" smtClean="0"/>
              <a:t> His approval </a:t>
            </a:r>
            <a:r>
              <a:rPr lang="en-US" sz="2800" i="1" dirty="0" smtClean="0"/>
              <a:t>or</a:t>
            </a:r>
            <a:r>
              <a:rPr lang="en-US" sz="2800" b="0" dirty="0" smtClean="0"/>
              <a:t> </a:t>
            </a:r>
            <a:r>
              <a:rPr lang="en-US" sz="2800" b="0" dirty="0" smtClean="0"/>
              <a:t>disapproval.  </a:t>
            </a:r>
            <a:endParaRPr lang="en-US" sz="2800" i="1" u="sng" dirty="0" smtClean="0"/>
          </a:p>
          <a:p>
            <a:pPr marL="803275" lvl="1" indent="-346075">
              <a:spcBef>
                <a:spcPts val="200"/>
              </a:spcBef>
              <a:spcAft>
                <a:spcPts val="200"/>
              </a:spcAft>
            </a:pPr>
            <a:r>
              <a:rPr lang="en-US" sz="2800" i="1" dirty="0" smtClean="0"/>
              <a:t>Silence does </a:t>
            </a:r>
            <a:r>
              <a:rPr lang="en-US" sz="2800" b="1" i="1" dirty="0" smtClean="0"/>
              <a:t>not</a:t>
            </a:r>
            <a:r>
              <a:rPr lang="en-US" sz="2800" i="1" dirty="0" smtClean="0"/>
              <a:t> inherently </a:t>
            </a:r>
            <a:r>
              <a:rPr lang="en-US" sz="2800" b="1" i="1" u="sng" dirty="0" smtClean="0"/>
              <a:t>prohibit</a:t>
            </a:r>
            <a:r>
              <a:rPr lang="en-US" sz="2800" i="1" dirty="0" smtClean="0"/>
              <a:t>!</a:t>
            </a:r>
          </a:p>
          <a:p>
            <a:pPr marL="803275" lvl="1" indent="-346075">
              <a:spcBef>
                <a:spcPts val="200"/>
              </a:spcBef>
              <a:spcAft>
                <a:spcPts val="200"/>
              </a:spcAft>
            </a:pPr>
            <a:r>
              <a:rPr lang="en-US" sz="2800" i="1" dirty="0" smtClean="0"/>
              <a:t>Silence does </a:t>
            </a:r>
            <a:r>
              <a:rPr lang="en-US" sz="2800" b="1" i="1" dirty="0" smtClean="0"/>
              <a:t>not</a:t>
            </a:r>
            <a:r>
              <a:rPr lang="en-US" sz="2800" i="1" dirty="0" smtClean="0"/>
              <a:t> inherently </a:t>
            </a:r>
            <a:r>
              <a:rPr lang="en-US" sz="2800" b="1" i="1" u="sng" dirty="0" smtClean="0"/>
              <a:t>permit</a:t>
            </a:r>
            <a:r>
              <a:rPr lang="en-US" sz="2800" i="1" dirty="0" smtClean="0"/>
              <a:t>!</a:t>
            </a:r>
          </a:p>
          <a:p>
            <a:pPr marL="803275" lvl="1" indent="-346075">
              <a:spcBef>
                <a:spcPts val="200"/>
              </a:spcBef>
              <a:spcAft>
                <a:spcPts val="200"/>
              </a:spcAft>
            </a:pPr>
            <a:r>
              <a:rPr lang="en-US" b="1" i="1" u="sng" dirty="0" smtClean="0"/>
              <a:t>General</a:t>
            </a:r>
            <a:r>
              <a:rPr lang="en-US" i="1" dirty="0" smtClean="0"/>
              <a:t> Authority </a:t>
            </a:r>
            <a:r>
              <a:rPr lang="en-US" b="1" i="1" dirty="0" smtClean="0">
                <a:solidFill>
                  <a:schemeClr val="tx2"/>
                </a:solidFill>
              </a:rPr>
              <a:t>+</a:t>
            </a:r>
            <a:r>
              <a:rPr lang="en-US" i="1" dirty="0" smtClean="0"/>
              <a:t> </a:t>
            </a:r>
            <a:r>
              <a:rPr lang="en-US" b="1" i="1" dirty="0" smtClean="0"/>
              <a:t>Silence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=</a:t>
            </a:r>
            <a:r>
              <a:rPr lang="en-US" i="1" dirty="0" smtClean="0"/>
              <a:t> </a:t>
            </a:r>
            <a:r>
              <a:rPr lang="en-US" b="1" i="1" dirty="0"/>
              <a:t>A</a:t>
            </a:r>
            <a:r>
              <a:rPr lang="en-US" b="1" i="1" dirty="0" smtClean="0"/>
              <a:t>pproval</a:t>
            </a:r>
          </a:p>
          <a:p>
            <a:pPr marL="803275" lvl="1" indent="-346075">
              <a:spcBef>
                <a:spcPts val="200"/>
              </a:spcBef>
              <a:spcAft>
                <a:spcPts val="200"/>
              </a:spcAft>
            </a:pPr>
            <a:r>
              <a:rPr lang="en-US" b="1" i="1" u="sng" dirty="0" smtClean="0"/>
              <a:t>Specific</a:t>
            </a:r>
            <a:r>
              <a:rPr lang="en-US" i="1" dirty="0" smtClean="0"/>
              <a:t> Authority </a:t>
            </a:r>
            <a:r>
              <a:rPr lang="en-US" b="1" i="1" dirty="0" smtClean="0">
                <a:solidFill>
                  <a:schemeClr val="tx2"/>
                </a:solidFill>
              </a:rPr>
              <a:t>+</a:t>
            </a:r>
            <a:r>
              <a:rPr lang="en-US" i="1" dirty="0" smtClean="0"/>
              <a:t> </a:t>
            </a:r>
            <a:r>
              <a:rPr lang="en-US" b="1" i="1" dirty="0" smtClean="0"/>
              <a:t>Silence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=</a:t>
            </a:r>
            <a:r>
              <a:rPr lang="en-US" i="1" dirty="0" smtClean="0"/>
              <a:t> </a:t>
            </a:r>
            <a:r>
              <a:rPr lang="en-US" b="1" i="1" dirty="0"/>
              <a:t>D</a:t>
            </a:r>
            <a:r>
              <a:rPr lang="en-US" b="1" i="1" dirty="0" smtClean="0"/>
              <a:t>isapproval</a:t>
            </a:r>
            <a:endParaRPr lang="en-US" b="1" i="1" dirty="0" smtClean="0"/>
          </a:p>
          <a:p>
            <a:pPr marL="803275" lvl="1" indent="-346075"/>
            <a:r>
              <a:rPr lang="en-US" b="1" i="1" u="sng" dirty="0" smtClean="0"/>
              <a:t>Silence alone cannot </a:t>
            </a:r>
            <a:r>
              <a:rPr lang="en-US" b="1" i="1" u="sng" dirty="0"/>
              <a:t>authorize</a:t>
            </a:r>
            <a:r>
              <a:rPr lang="en-US" b="1" i="1" u="sng" dirty="0" smtClean="0"/>
              <a:t>!</a:t>
            </a:r>
            <a:endParaRPr lang="en-US" sz="2800" b="1" i="1" dirty="0" smtClean="0"/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Disposition</a:t>
            </a:r>
            <a:r>
              <a:rPr lang="en-US" sz="2800" b="0" dirty="0" smtClean="0"/>
              <a:t> – What should out attitude be?</a:t>
            </a:r>
          </a:p>
          <a:p>
            <a:pPr marL="346075" indent="-34607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Demonstration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n-US" sz="2800" b="0" dirty="0" smtClean="0"/>
              <a:t>– </a:t>
            </a:r>
            <a:r>
              <a:rPr lang="en-US" b="0" dirty="0" smtClean="0"/>
              <a:t>Did this question arise during Bible times?  What was God’s expectation?  (See: </a:t>
            </a:r>
            <a:r>
              <a:rPr lang="en-US" dirty="0" smtClean="0">
                <a:solidFill>
                  <a:schemeClr val="tx2"/>
                </a:solidFill>
              </a:rPr>
              <a:t>I Corinthians 10:6,11; Romans 15:4</a:t>
            </a:r>
            <a:r>
              <a:rPr lang="en-US" b="0" dirty="0" smtClean="0"/>
              <a:t>)</a:t>
            </a:r>
            <a:endParaRPr 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0244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 Not </a:t>
            </a:r>
            <a:r>
              <a:rPr lang="en-US" i="1" u="sng" dirty="0" smtClean="0"/>
              <a:t>Presume!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i="1" dirty="0" smtClean="0"/>
              <a:t>“</a:t>
            </a:r>
            <a:r>
              <a:rPr lang="en-US" i="1" dirty="0" smtClean="0"/>
              <a:t>Whatever</a:t>
            </a:r>
            <a:r>
              <a:rPr lang="en-US" b="0" i="1" dirty="0" smtClean="0"/>
              <a:t> </a:t>
            </a:r>
            <a:r>
              <a:rPr lang="en-US" b="0" i="1" dirty="0"/>
              <a:t>I command you, </a:t>
            </a:r>
            <a:r>
              <a:rPr lang="en-US" i="1" u="sng" dirty="0"/>
              <a:t>be careful</a:t>
            </a:r>
            <a:r>
              <a:rPr lang="en-US" i="1" dirty="0"/>
              <a:t> </a:t>
            </a:r>
            <a:r>
              <a:rPr lang="en-US" b="0" i="1" dirty="0"/>
              <a:t>to observe it; you shall </a:t>
            </a:r>
            <a:r>
              <a:rPr lang="en-US" i="1" dirty="0"/>
              <a:t>not add</a:t>
            </a:r>
            <a:r>
              <a:rPr lang="en-US" b="0" i="1" dirty="0"/>
              <a:t> to it </a:t>
            </a:r>
            <a:r>
              <a:rPr lang="en-US" i="1" dirty="0"/>
              <a:t>nor take away </a:t>
            </a:r>
            <a:r>
              <a:rPr lang="en-US" b="0" i="1" dirty="0"/>
              <a:t>from it</a:t>
            </a:r>
            <a:r>
              <a:rPr lang="en-US" b="0" i="1" dirty="0" smtClean="0"/>
              <a:t>.” </a:t>
            </a:r>
            <a:r>
              <a:rPr lang="en-US" b="0" dirty="0"/>
              <a:t>(</a:t>
            </a:r>
            <a:r>
              <a:rPr lang="en-US" dirty="0">
                <a:solidFill>
                  <a:schemeClr val="tx2"/>
                </a:solidFill>
              </a:rPr>
              <a:t>Deuteronomy </a:t>
            </a:r>
            <a:r>
              <a:rPr lang="en-US" dirty="0" smtClean="0">
                <a:solidFill>
                  <a:schemeClr val="tx2"/>
                </a:solidFill>
              </a:rPr>
              <a:t>12:32; 4:2; Joshua 1:7; 23:6; Proverbs 4:26-27; 30:5-6; Revelation 22:18-19</a:t>
            </a:r>
            <a:r>
              <a:rPr lang="en-US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i="1" dirty="0"/>
              <a:t>“Then David </a:t>
            </a:r>
            <a:r>
              <a:rPr lang="en-US" i="1" dirty="0"/>
              <a:t>consulted with the captains of thousands and hundreds, and </a:t>
            </a:r>
            <a:r>
              <a:rPr lang="en-US" i="1" u="sng" dirty="0"/>
              <a:t>with every </a:t>
            </a:r>
            <a:r>
              <a:rPr lang="en-US" i="1" u="sng" dirty="0" smtClean="0"/>
              <a:t>leader</a:t>
            </a:r>
            <a:r>
              <a:rPr lang="en-US" i="1" dirty="0" smtClean="0"/>
              <a:t> </a:t>
            </a:r>
            <a:r>
              <a:rPr lang="en-US" b="0" i="1" dirty="0" smtClean="0"/>
              <a:t>… ‘</a:t>
            </a:r>
            <a:r>
              <a:rPr lang="en-US" i="1" dirty="0" smtClean="0"/>
              <a:t>If </a:t>
            </a:r>
            <a:r>
              <a:rPr lang="en-US" i="1" dirty="0"/>
              <a:t>it seems good to you, and if it is of the LORD our </a:t>
            </a:r>
            <a:r>
              <a:rPr lang="en-US" i="1" dirty="0" smtClean="0"/>
              <a:t>God</a:t>
            </a:r>
            <a:r>
              <a:rPr lang="en-US" b="0" i="1" dirty="0" smtClean="0"/>
              <a:t>’ </a:t>
            </a:r>
            <a:r>
              <a:rPr lang="en-US" b="0" i="1" dirty="0"/>
              <a:t>… Then </a:t>
            </a:r>
            <a:r>
              <a:rPr lang="en-US" i="1" u="sng" dirty="0"/>
              <a:t>all the assembly</a:t>
            </a:r>
            <a:r>
              <a:rPr lang="en-US" b="0" i="1" dirty="0"/>
              <a:t> said that they would do so, </a:t>
            </a:r>
            <a:r>
              <a:rPr lang="en-US" i="1" dirty="0"/>
              <a:t>for the thing was </a:t>
            </a:r>
            <a:r>
              <a:rPr lang="en-US" i="1" u="sng" dirty="0"/>
              <a:t>right in the eyes of all the people</a:t>
            </a:r>
            <a:r>
              <a:rPr lang="en-US" b="0" i="1" dirty="0"/>
              <a:t>. … And </a:t>
            </a:r>
            <a:r>
              <a:rPr lang="en-US" i="1" dirty="0"/>
              <a:t>David became </a:t>
            </a:r>
            <a:r>
              <a:rPr lang="en-US" i="1" u="sng" dirty="0"/>
              <a:t>angry</a:t>
            </a:r>
            <a:r>
              <a:rPr lang="en-US" b="0" i="1" dirty="0"/>
              <a:t> because of the </a:t>
            </a:r>
            <a:r>
              <a:rPr lang="en-US" b="0" i="1" dirty="0" smtClean="0"/>
              <a:t>LORD’S </a:t>
            </a:r>
            <a:r>
              <a:rPr lang="en-US" b="0" i="1" dirty="0"/>
              <a:t>outbreak against </a:t>
            </a:r>
            <a:r>
              <a:rPr lang="en-US" b="0" i="1" dirty="0" err="1"/>
              <a:t>Uzza</a:t>
            </a:r>
            <a:r>
              <a:rPr lang="en-US" b="0" i="1" dirty="0"/>
              <a:t>; therefore that place is called Perez </a:t>
            </a:r>
            <a:r>
              <a:rPr lang="en-US" b="0" i="1" dirty="0" err="1"/>
              <a:t>Uzza</a:t>
            </a:r>
            <a:r>
              <a:rPr lang="en-US" b="0" i="1" dirty="0"/>
              <a:t> to this day</a:t>
            </a:r>
            <a:r>
              <a:rPr lang="en-US" b="0" i="1" dirty="0" smtClean="0"/>
              <a:t>. </a:t>
            </a:r>
            <a:r>
              <a:rPr lang="en-US" i="1" dirty="0" smtClean="0"/>
              <a:t>David </a:t>
            </a:r>
            <a:r>
              <a:rPr lang="en-US" i="1" dirty="0"/>
              <a:t>was </a:t>
            </a:r>
            <a:r>
              <a:rPr lang="en-US" i="1" u="sng" dirty="0"/>
              <a:t>afraid of God</a:t>
            </a:r>
            <a:r>
              <a:rPr lang="en-US" i="1" dirty="0"/>
              <a:t> that day, saying, </a:t>
            </a:r>
            <a:r>
              <a:rPr lang="en-US" i="1" dirty="0" smtClean="0"/>
              <a:t>‘</a:t>
            </a:r>
            <a:r>
              <a:rPr lang="en-US" i="1" u="sng" dirty="0" smtClean="0"/>
              <a:t>How</a:t>
            </a:r>
            <a:r>
              <a:rPr lang="en-US" i="1" dirty="0" smtClean="0"/>
              <a:t> </a:t>
            </a:r>
            <a:r>
              <a:rPr lang="en-US" i="1" dirty="0"/>
              <a:t>can I bring the ark of God to me</a:t>
            </a:r>
            <a:r>
              <a:rPr lang="en-US" i="1" dirty="0" smtClean="0"/>
              <a:t>?’</a:t>
            </a:r>
            <a:r>
              <a:rPr lang="en-US" b="0" i="1" dirty="0" smtClean="0"/>
              <a:t>” </a:t>
            </a:r>
            <a:r>
              <a:rPr lang="en-US" b="0" dirty="0"/>
              <a:t>(</a:t>
            </a:r>
            <a:r>
              <a:rPr lang="en-US" dirty="0">
                <a:solidFill>
                  <a:schemeClr val="tx2"/>
                </a:solidFill>
              </a:rPr>
              <a:t>I Chronicles </a:t>
            </a:r>
            <a:r>
              <a:rPr lang="en-US" dirty="0" smtClean="0">
                <a:solidFill>
                  <a:schemeClr val="tx2"/>
                </a:solidFill>
              </a:rPr>
              <a:t>13:1-14</a:t>
            </a:r>
            <a:r>
              <a:rPr lang="en-US" b="0" dirty="0" smtClean="0"/>
              <a:t>)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91068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2620</TotalTime>
  <Words>2918</Words>
  <Application>Microsoft Office PowerPoint</Application>
  <PresentationFormat>On-screen Show (4:3)</PresentationFormat>
  <Paragraphs>188</Paragraphs>
  <Slides>26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Arial Black</vt:lpstr>
      <vt:lpstr>Essential</vt:lpstr>
      <vt:lpstr>“Where Have  I Ever Spoken  A Word?”</vt:lpstr>
      <vt:lpstr>Good to be reminded,  lest we forget</vt:lpstr>
      <vt:lpstr>Good To Be Reminded,  Before It Is Too Late</vt:lpstr>
      <vt:lpstr>Good to be reminded, Lest We Stumble </vt:lpstr>
      <vt:lpstr>CENI and Churches of Christ</vt:lpstr>
      <vt:lpstr>“Casting Down Arguments”</vt:lpstr>
      <vt:lpstr>What is the Question?</vt:lpstr>
      <vt:lpstr>What is the Question?</vt:lpstr>
      <vt:lpstr>Do Not Presume!</vt:lpstr>
      <vt:lpstr>Do Not Presume!</vt:lpstr>
      <vt:lpstr>“Where Have I Ever  Spoken A Word?”</vt:lpstr>
      <vt:lpstr>“Where Have I Ever Spoken A Word?”</vt:lpstr>
      <vt:lpstr>“Where Have I Ever Spoken A Word?”</vt:lpstr>
      <vt:lpstr>“Where Have I Ever Spoken A Word?”</vt:lpstr>
      <vt:lpstr>Answering Objections #1:  David’s Good Heart</vt:lpstr>
      <vt:lpstr>Answering Objections #2: David’s Blessing</vt:lpstr>
      <vt:lpstr>“What God Has Joined,  Let Not man Separate …”</vt:lpstr>
      <vt:lpstr>Answering Objections: A Direct Violation?</vt:lpstr>
      <vt:lpstr>“Houses to Eat and Drink IN?”</vt:lpstr>
      <vt:lpstr>“Houses to Eat and Drink IN?”</vt:lpstr>
      <vt:lpstr>Answering Objections</vt:lpstr>
      <vt:lpstr>Other Examples</vt:lpstr>
      <vt:lpstr>Conclusion</vt:lpstr>
      <vt:lpstr>Illustrate Generic Authority</vt:lpstr>
      <vt:lpstr>Conclusion</vt:lpstr>
      <vt:lpstr>Pattern of Salvation?  Acts!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It Make Any Difference</dc:title>
  <dc:creator>John R. Gibson</dc:creator>
  <cp:lastModifiedBy>C. Trevor Bowen</cp:lastModifiedBy>
  <cp:revision>417</cp:revision>
  <cp:lastPrinted>2014-04-05T20:13:34Z</cp:lastPrinted>
  <dcterms:created xsi:type="dcterms:W3CDTF">2006-10-09T17:18:32Z</dcterms:created>
  <dcterms:modified xsi:type="dcterms:W3CDTF">2014-04-06T05:06:44Z</dcterms:modified>
</cp:coreProperties>
</file>